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7" r:id="rId3"/>
    <p:sldId id="260" r:id="rId4"/>
    <p:sldId id="262" r:id="rId5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3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6:18.218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20320 2681 0,'16'0'203,"15"0"-171,16-16-1,157 16-16,-63 0 1,79 0 0,-142 0-1,-47 0 1,-15 0 46,0 0-30,-1 0-32,315 0 31,-127 16-15,33 15-1,-17-15 1,-15 15-1,-47-15 1,-95-16 0,-15 0-1,-15 0 1,-1 0 0,-15 0-1,0 0 1,-1 0-1,17 0 17,15 0-17,47 0 1,15 0 0,-30 0-1,-32 0 1,-31 0 15,31 0 0,-16 0-15,-15 0 15,-1 0-15,1 0-1,0 0 32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9:26.382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20618 2743 0,'31'0'15,"-15"0"17,-16-15 15,188-1-16,-94-15 0,-47 31-15,32-32-1,-1 17 1,-31 15-16,47-16 16,16 16-1,-16-16 16,-16 16-15,32-31 0,16 15-1,-17 16 1,1 0 0,15 0-1,111 0 1,-95 0-1,-16 0 1,-15-1662 0,-47 3324-1,-32-1662-15,47 0 32,111 0-32,30 0 31,32 0-16,-141 16-15,78-16 16,-125 0 0,-32 0-1,-15 0 32,15 0-31,94 0-1,64 16 1,-111-16 0,16 0-1,-63 0 17,32 0 14,62 0-14,17 0-17,-95 0-15,31 0 16,-47 0 0,48 0 30,78 0-30,15 0 0,-47 0-1,-93 0 1,31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6:21.737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28348 2728 0,'15'0'31,"1"0"-16,0 0-15,15 0 16,16 0 0,-31 0-1,-1 0 1,1 0 0,0 0 15,62 0-16,-15 0 1,0 0 15,15 0-15,47 15 0,-46-15-1,140 47 1,-46-31-1,-126-16 1,-31 0 0,31 0 31,125 0-32,32 0 1,-157 0-1,-31 0 17,313 0-1,-125 0-15,-63 0-1,-63 0 1,-46 0-1,-17 0 1,17 0 0,-1 0 15,-15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6:24.428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2038 3966 0,'16'0'125,"0"0"-94,-1 0 0,1 0-15,-16-15-1,267 15 1,172 0 15,31 0-15,-360 0 0,266 0 77,32 0-77,156 15 0,-313-15-1,-110 0 1,-94 0-1,-31 0 32,62 0-31,32-31 0,15 15-1,-78 16-15,79-31 16,-16 31-1,31 0 1,-47-16 0,-47 16-1,-32 0 110,1 0-109,0 0 15,15 0 32,-15 0-48,0 0 32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7:40.471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1834 4750 0,'47'0'16,"16"0"0,-16 32-1,235 156 1,-93-78 0,-33-16-1,1 0 1,0 0-1,-79-47 1,48 47 0,-48-63-1,1 16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7:41.335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3230 4860 0,'-31'0'32,"-48"47"-17,-93 16 1,-95 62-1,220-109 1,-188 78 0,125-31-1,63-48 1,16 17 0,-32 31-1,32-48 1,-1 1-1,-93 62 1,46-46 0,64-32-16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7:52.001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14174 5142 0,'16'0'78,"-1"0"-63,17 16 1,-17 0 31,1-16-31,0 0-1,-1 0 1,17 0-1,124 0 1,-93 0 0,172 0-1,-94 0 1,-31 0 0,-63 0-1,-31 0 32,15 0-31,-15 0-1,0 0 17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7:53.655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1270 6256 0,'16'0'0,"15"0"32,0 0-17,-15 0-15,31 0 0,0 31 16,110 63-1,-47-47-15,141 94 16,-48-31 0,17 15-1,-16-15 1,-126-79 0,-62-31-1,-1 0 32,1 0-16,31-15 1,188-126-17,16 0 1,-110 62-1,-15 1 1,-32-16 0,0 47-1,172-95 1,-93 80 0,-48 46-1,111-47 1,-174 63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8:05.202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1615 7149 0,'16'0'63,"46"0"-47,64 0-16,689 235 31,-172-31 0,-408-157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2.97298" units="1/cm"/>
          <inkml:channelProperty channel="Y" name="resolution" value="73.09644" units="1/cm"/>
          <inkml:channelProperty channel="T" name="resolution" value="1" units="1/dev"/>
        </inkml:channelProperties>
      </inkml:inkSource>
      <inkml:timestamp xml:id="ts0" timeString="2023-07-03T03:18:05.983"/>
    </inkml:context>
    <inkml:brush xml:id="br0">
      <inkml:brushProperty name="width" value="0.08819" units="cm"/>
      <inkml:brushProperty name="height" value="0.35278" units="cm"/>
      <inkml:brushProperty name="color" value="#FFC000"/>
      <inkml:brushProperty name="tip" value="rectangle"/>
      <inkml:brushProperty name="rasterOp" value="maskPen"/>
    </inkml:brush>
  </inkml:definitions>
  <inkml:trace contextRef="#ctx0" brushRef="#br0">3293 7024 0,'-142'63'62,"-93"46"-46,47 1-1,-78 31 1,172-78 0,-1-16-1,64-16 1,15-31 15,16 16-31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ustomXml" Target="../ink/ink4.xml"/><Relationship Id="rId18" Type="http://schemas.openxmlformats.org/officeDocument/2006/relationships/image" Target="../media/image12.png"/><Relationship Id="rId3" Type="http://schemas.openxmlformats.org/officeDocument/2006/relationships/image" Target="../media/image3.png"/><Relationship Id="rId21" Type="http://schemas.openxmlformats.org/officeDocument/2006/relationships/customXml" Target="../ink/ink8.xml"/><Relationship Id="rId7" Type="http://schemas.openxmlformats.org/officeDocument/2006/relationships/customXml" Target="../ink/ink1.xml"/><Relationship Id="rId12" Type="http://schemas.openxmlformats.org/officeDocument/2006/relationships/image" Target="../media/image9.png"/><Relationship Id="rId17" Type="http://schemas.openxmlformats.org/officeDocument/2006/relationships/customXml" Target="../ink/ink6.xml"/><Relationship Id="rId2" Type="http://schemas.openxmlformats.org/officeDocument/2006/relationships/image" Target="../media/image2.png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customXml" Target="../ink/ink3.xml"/><Relationship Id="rId24" Type="http://schemas.openxmlformats.org/officeDocument/2006/relationships/image" Target="../media/image15.png"/><Relationship Id="rId5" Type="http://schemas.openxmlformats.org/officeDocument/2006/relationships/image" Target="../media/image5.png"/><Relationship Id="rId15" Type="http://schemas.openxmlformats.org/officeDocument/2006/relationships/customXml" Target="../ink/ink5.xml"/><Relationship Id="rId23" Type="http://schemas.openxmlformats.org/officeDocument/2006/relationships/customXml" Target="../ink/ink9.xml"/><Relationship Id="rId10" Type="http://schemas.openxmlformats.org/officeDocument/2006/relationships/image" Target="../media/image8.png"/><Relationship Id="rId19" Type="http://schemas.openxmlformats.org/officeDocument/2006/relationships/customXml" Target="../ink/ink7.xml"/><Relationship Id="rId4" Type="http://schemas.openxmlformats.org/officeDocument/2006/relationships/image" Target="../media/image4.png"/><Relationship Id="rId9" Type="http://schemas.openxmlformats.org/officeDocument/2006/relationships/customXml" Target="../ink/ink2.xml"/><Relationship Id="rId14" Type="http://schemas.openxmlformats.org/officeDocument/2006/relationships/image" Target="../media/image10.png"/><Relationship Id="rId2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2" y="25510"/>
            <a:ext cx="2400651" cy="492440"/>
          </a:xfrm>
          <a:prstGeom prst="rect">
            <a:avLst/>
          </a:prstGeom>
          <a:noFill/>
        </p:spPr>
        <p:txBody>
          <a:bodyPr wrap="none" lIns="121917" tIns="60959" rIns="121917" bIns="60959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30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3" y="2503372"/>
            <a:ext cx="7372531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明显衍射抓条件  一个要大一个小</a:t>
            </a:r>
            <a:endParaRPr lang="id-ID" sz="3735" dirty="0">
              <a:latin typeface="Raleway" panose="020B0003030101060003" pitchFamily="34" charset="0"/>
            </a:endParaRP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 </a:t>
            </a:r>
            <a:endParaRPr lang="id-ID" sz="4000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6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明显衍射抓条件  一个要大一个小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14985" y="605828"/>
            <a:ext cx="11650557" cy="2687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lang="en-US" altLang="zh-CN" sz="2135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135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上海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观察光的衍射实验装置如图所示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用红色的激光可以照出某种衍射条纹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为了减小条纹宽度，可（        ）</a:t>
            </a:r>
            <a:endParaRPr lang="en-US" altLang="zh-CN" sz="2135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减小单缝宽度</a:t>
            </a:r>
            <a:endParaRPr lang="en-US" altLang="zh-CN" sz="2135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用绿光照射</a:t>
            </a:r>
            <a:endParaRPr lang="en-US" altLang="zh-CN" sz="2135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增大单缝与光屏的距离</a:t>
            </a:r>
            <a:endParaRPr lang="en-US" altLang="zh-CN" sz="2135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减小单缝与激光器间距</a:t>
            </a:r>
            <a:endParaRPr lang="zh-CN" altLang="en-US" sz="2135" b="1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9364" y="3494117"/>
            <a:ext cx="3236784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65" b="1" dirty="0">
                <a:solidFill>
                  <a:srgbClr val="FF0000"/>
                </a:solidFill>
              </a:rPr>
              <a:t>1.</a:t>
            </a:r>
            <a:r>
              <a:rPr lang="zh-CN" altLang="en-US" sz="1865" b="1" dirty="0">
                <a:solidFill>
                  <a:srgbClr val="FF0000"/>
                </a:solidFill>
              </a:rPr>
              <a:t>发生明显衍射现象的条件：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753" y="2806075"/>
            <a:ext cx="2866851" cy="2787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769365" y="3885547"/>
            <a:ext cx="3289683" cy="9085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障碍物尺寸与光的波长相当，</a:t>
            </a:r>
            <a:endParaRPr lang="en-US" altLang="zh-CN" sz="1865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甚至比波长还小。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95147" y="4965171"/>
            <a:ext cx="1564852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65" b="1" dirty="0">
                <a:solidFill>
                  <a:srgbClr val="FF0000"/>
                </a:solidFill>
              </a:rPr>
              <a:t>2.</a:t>
            </a:r>
            <a:r>
              <a:rPr lang="zh-CN" altLang="en-US" sz="1865" b="1" dirty="0">
                <a:solidFill>
                  <a:srgbClr val="FF0000"/>
                </a:solidFill>
              </a:rPr>
              <a:t>衍射图样：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07435" y="5366438"/>
            <a:ext cx="2456122" cy="4775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（</a:t>
            </a:r>
            <a:r>
              <a:rPr lang="en-US" altLang="zh-CN" sz="1865" b="1" dirty="0">
                <a:solidFill>
                  <a:srgbClr val="0000FF"/>
                </a:solidFill>
              </a:rPr>
              <a:t>1</a:t>
            </a:r>
            <a:r>
              <a:rPr lang="zh-CN" altLang="en-US" sz="1865" b="1" dirty="0">
                <a:solidFill>
                  <a:srgbClr val="0000FF"/>
                </a:solidFill>
              </a:rPr>
              <a:t>）中央条纹亮且宽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07435" y="5797789"/>
            <a:ext cx="6516528" cy="4775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（</a:t>
            </a:r>
            <a:r>
              <a:rPr lang="en-US" altLang="zh-CN" sz="1865" b="1" dirty="0">
                <a:solidFill>
                  <a:srgbClr val="0000FF"/>
                </a:solidFill>
              </a:rPr>
              <a:t>2</a:t>
            </a:r>
            <a:r>
              <a:rPr lang="zh-CN" altLang="en-US" sz="1865" b="1" dirty="0">
                <a:solidFill>
                  <a:srgbClr val="0000FF"/>
                </a:solidFill>
              </a:rPr>
              <a:t>）障碍物越小（波长越长），中央条纹越宽，衍射越明显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294660" y="1710763"/>
                <a:ext cx="1195968" cy="3793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1865" b="1" i="1">
                        <a:solidFill>
                          <a:srgbClr val="FF0000"/>
                        </a:solidFill>
                        <a:latin typeface="Cambria Math" panose="02040503050406030204"/>
                      </a:rPr>
                      <m:t>∆</m:t>
                    </m:r>
                    <m:r>
                      <a:rPr lang="en-US" altLang="zh-CN" sz="1865" b="1" i="1">
                        <a:solidFill>
                          <a:srgbClr val="FF0000"/>
                        </a:solidFill>
                        <a:latin typeface="Cambria Math" panose="02040503050406030204"/>
                      </a:rPr>
                      <m:t>𝒙</m:t>
                    </m:r>
                    <m:r>
                      <a:rPr lang="en-US" altLang="zh-CN" sz="1865" b="1" i="1">
                        <a:solidFill>
                          <a:srgbClr val="FF0000"/>
                        </a:solidFill>
                        <a:latin typeface="Cambria Math" panose="02040503050406030204"/>
                        <a:ea typeface="Cambria Math" panose="02040503050406030204"/>
                      </a:rPr>
                      <m:t>↑</m:t>
                    </m:r>
                  </m:oMath>
                </a14:m>
                <a:r>
                  <a:rPr lang="zh-CN" altLang="en-US" sz="1865" b="1" dirty="0">
                    <a:solidFill>
                      <a:srgbClr val="FF0000"/>
                    </a:solidFill>
                  </a:rPr>
                  <a:t>，</a:t>
                </a:r>
                <a14:m>
                  <m:oMath xmlns:m="http://schemas.openxmlformats.org/officeDocument/2006/math">
                    <m:r>
                      <a:rPr lang="zh-CN" altLang="en-US" sz="1865" b="1" i="1">
                        <a:solidFill>
                          <a:srgbClr val="FF0000"/>
                        </a:solidFill>
                        <a:latin typeface="Cambria Math" panose="02040503050406030204"/>
                      </a:rPr>
                      <m:t>𝝀</m:t>
                    </m:r>
                    <m:r>
                      <a:rPr lang="zh-CN" altLang="en-US" sz="1865" b="1" i="1">
                        <a:solidFill>
                          <a:srgbClr val="FF0000"/>
                        </a:solidFill>
                        <a:latin typeface="Cambria Math" panose="02040503050406030204"/>
                      </a:rPr>
                      <m:t>↓</m:t>
                    </m:r>
                  </m:oMath>
                </a14:m>
                <a:endParaRPr lang="zh-CN" altLang="en-US" sz="1865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660" y="1710763"/>
                <a:ext cx="1195968" cy="379335"/>
              </a:xfrm>
              <a:prstGeom prst="rect">
                <a:avLst/>
              </a:prstGeom>
              <a:blipFill>
                <a:blip r:embed="rId3"/>
                <a:stretch>
                  <a:fillRect t="-9677" b="-2419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3139027" y="1082410"/>
            <a:ext cx="3981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B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8465468" y="1715613"/>
            <a:ext cx="2404536" cy="2078133"/>
            <a:chOff x="6349102" y="1286710"/>
            <a:chExt cx="1803402" cy="1558600"/>
          </a:xfrm>
        </p:grpSpPr>
        <p:grpSp>
          <p:nvGrpSpPr>
            <p:cNvPr id="20497" name="组合 20496"/>
            <p:cNvGrpSpPr/>
            <p:nvPr/>
          </p:nvGrpSpPr>
          <p:grpSpPr>
            <a:xfrm>
              <a:off x="6640629" y="1286710"/>
              <a:ext cx="1488792" cy="1549064"/>
              <a:chOff x="2075096" y="2030798"/>
              <a:chExt cx="1920840" cy="2001247"/>
            </a:xfrm>
          </p:grpSpPr>
          <p:cxnSp>
            <p:nvCxnSpPr>
              <p:cNvPr id="8" name="直接连接符 7"/>
              <p:cNvCxnSpPr/>
              <p:nvPr/>
            </p:nvCxnSpPr>
            <p:spPr>
              <a:xfrm flipV="1">
                <a:off x="3059832" y="3435846"/>
                <a:ext cx="936104" cy="28803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3059832" y="3723878"/>
                <a:ext cx="0" cy="7200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>
                <a:off x="3059832" y="3723878"/>
                <a:ext cx="504056" cy="23615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>
                <a:off x="3059832" y="3795886"/>
                <a:ext cx="504056" cy="23615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>
              <a:xfrm>
                <a:off x="2915816" y="3148531"/>
                <a:ext cx="778415" cy="471447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9" name="组合 28"/>
              <p:cNvGrpSpPr/>
              <p:nvPr/>
            </p:nvGrpSpPr>
            <p:grpSpPr>
              <a:xfrm>
                <a:off x="3675536" y="3598195"/>
                <a:ext cx="279648" cy="222310"/>
                <a:chOff x="3716288" y="3644693"/>
                <a:chExt cx="417647" cy="286518"/>
              </a:xfrm>
            </p:grpSpPr>
            <p:cxnSp>
              <p:nvCxnSpPr>
                <p:cNvPr id="21" name="直接连接符 20"/>
                <p:cNvCxnSpPr/>
                <p:nvPr/>
              </p:nvCxnSpPr>
              <p:spPr>
                <a:xfrm>
                  <a:off x="3716288" y="3700842"/>
                  <a:ext cx="279648" cy="11807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接连接符 22"/>
                <p:cNvCxnSpPr/>
                <p:nvPr/>
              </p:nvCxnSpPr>
              <p:spPr>
                <a:xfrm>
                  <a:off x="3716288" y="3807964"/>
                  <a:ext cx="279648" cy="11807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接连接符 23"/>
                <p:cNvCxnSpPr/>
                <p:nvPr/>
              </p:nvCxnSpPr>
              <p:spPr>
                <a:xfrm>
                  <a:off x="3853881" y="3644693"/>
                  <a:ext cx="279648" cy="11807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接连接符 24"/>
                <p:cNvCxnSpPr/>
                <p:nvPr/>
              </p:nvCxnSpPr>
              <p:spPr>
                <a:xfrm>
                  <a:off x="3716288" y="3700842"/>
                  <a:ext cx="0" cy="10712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直接连接符 26"/>
                <p:cNvCxnSpPr/>
                <p:nvPr/>
              </p:nvCxnSpPr>
              <p:spPr>
                <a:xfrm>
                  <a:off x="3995936" y="3824089"/>
                  <a:ext cx="0" cy="10712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接连接符 27"/>
                <p:cNvCxnSpPr/>
                <p:nvPr/>
              </p:nvCxnSpPr>
              <p:spPr>
                <a:xfrm flipV="1">
                  <a:off x="3716288" y="3644693"/>
                  <a:ext cx="137593" cy="5614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/>
                <p:cNvCxnSpPr/>
                <p:nvPr/>
              </p:nvCxnSpPr>
              <p:spPr>
                <a:xfrm flipV="1">
                  <a:off x="3993705" y="3769018"/>
                  <a:ext cx="137593" cy="5614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接连接符 30"/>
                <p:cNvCxnSpPr/>
                <p:nvPr/>
              </p:nvCxnSpPr>
              <p:spPr>
                <a:xfrm flipV="1">
                  <a:off x="3995936" y="3871283"/>
                  <a:ext cx="137593" cy="5614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31"/>
                <p:cNvCxnSpPr/>
                <p:nvPr/>
              </p:nvCxnSpPr>
              <p:spPr>
                <a:xfrm>
                  <a:off x="4133935" y="3765360"/>
                  <a:ext cx="0" cy="10712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7" name="直接连接符 36"/>
              <p:cNvCxnSpPr/>
              <p:nvPr/>
            </p:nvCxnSpPr>
            <p:spPr>
              <a:xfrm>
                <a:off x="3347864" y="2499742"/>
                <a:ext cx="0" cy="114201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/>
            </p:nvCxnSpPr>
            <p:spPr>
              <a:xfrm>
                <a:off x="3389175" y="2477959"/>
                <a:ext cx="0" cy="114201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 flipV="1">
                <a:off x="3347864" y="2477959"/>
                <a:ext cx="41311" cy="2178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直接连接符 60"/>
              <p:cNvCxnSpPr/>
              <p:nvPr/>
            </p:nvCxnSpPr>
            <p:spPr>
              <a:xfrm flipV="1">
                <a:off x="3131840" y="2798665"/>
                <a:ext cx="288032" cy="18851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直接连接符 70"/>
              <p:cNvCxnSpPr/>
              <p:nvPr/>
            </p:nvCxnSpPr>
            <p:spPr>
              <a:xfrm>
                <a:off x="2651160" y="2052581"/>
                <a:ext cx="0" cy="114201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直接连接符 71"/>
              <p:cNvCxnSpPr/>
              <p:nvPr/>
            </p:nvCxnSpPr>
            <p:spPr>
              <a:xfrm>
                <a:off x="2692471" y="2030798"/>
                <a:ext cx="0" cy="114201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2651160" y="2030798"/>
                <a:ext cx="41311" cy="2178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直接连接符 73"/>
              <p:cNvCxnSpPr/>
              <p:nvPr/>
            </p:nvCxnSpPr>
            <p:spPr>
              <a:xfrm flipV="1">
                <a:off x="2435136" y="2351504"/>
                <a:ext cx="288032" cy="18851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75" name="组合 74"/>
              <p:cNvGrpSpPr/>
              <p:nvPr/>
            </p:nvGrpSpPr>
            <p:grpSpPr>
              <a:xfrm>
                <a:off x="2075096" y="2381529"/>
                <a:ext cx="360040" cy="607156"/>
                <a:chOff x="2699792" y="2828690"/>
                <a:chExt cx="432048" cy="751172"/>
              </a:xfrm>
            </p:grpSpPr>
            <p:grpSp>
              <p:nvGrpSpPr>
                <p:cNvPr id="76" name="组合 75"/>
                <p:cNvGrpSpPr/>
                <p:nvPr/>
              </p:nvGrpSpPr>
              <p:grpSpPr>
                <a:xfrm>
                  <a:off x="2699792" y="2828690"/>
                  <a:ext cx="432048" cy="751172"/>
                  <a:chOff x="1115616" y="3271046"/>
                  <a:chExt cx="519336" cy="815328"/>
                </a:xfrm>
              </p:grpSpPr>
              <p:cxnSp>
                <p:nvCxnSpPr>
                  <p:cNvPr id="78" name="直接连接符 77"/>
                  <p:cNvCxnSpPr/>
                  <p:nvPr/>
                </p:nvCxnSpPr>
                <p:spPr>
                  <a:xfrm>
                    <a:off x="1115616" y="3632543"/>
                    <a:ext cx="0" cy="453831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接连接符 78"/>
                  <p:cNvCxnSpPr/>
                  <p:nvPr/>
                </p:nvCxnSpPr>
                <p:spPr>
                  <a:xfrm>
                    <a:off x="1634952" y="3271046"/>
                    <a:ext cx="0" cy="453831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接连接符 79"/>
                  <p:cNvCxnSpPr/>
                  <p:nvPr/>
                </p:nvCxnSpPr>
                <p:spPr>
                  <a:xfrm flipV="1">
                    <a:off x="1115616" y="3271046"/>
                    <a:ext cx="519336" cy="361497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7" name="直接连接符 76"/>
                <p:cNvCxnSpPr/>
                <p:nvPr/>
              </p:nvCxnSpPr>
              <p:spPr>
                <a:xfrm flipV="1">
                  <a:off x="2699792" y="3233599"/>
                  <a:ext cx="432048" cy="33305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1" name="直接连接符 80"/>
              <p:cNvCxnSpPr/>
              <p:nvPr/>
            </p:nvCxnSpPr>
            <p:spPr>
              <a:xfrm>
                <a:off x="2267744" y="2715766"/>
                <a:ext cx="533224" cy="352942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0488" name="组合 20487"/>
              <p:cNvGrpSpPr/>
              <p:nvPr/>
            </p:nvGrpSpPr>
            <p:grpSpPr>
              <a:xfrm>
                <a:off x="2369875" y="3068100"/>
                <a:ext cx="482909" cy="358523"/>
                <a:chOff x="5508104" y="3641761"/>
                <a:chExt cx="1440160" cy="600773"/>
              </a:xfrm>
            </p:grpSpPr>
            <p:cxnSp>
              <p:nvCxnSpPr>
                <p:cNvPr id="85" name="直接连接符 84"/>
                <p:cNvCxnSpPr/>
                <p:nvPr/>
              </p:nvCxnSpPr>
              <p:spPr>
                <a:xfrm flipV="1">
                  <a:off x="5508104" y="3641761"/>
                  <a:ext cx="936104" cy="28803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接连接符 85"/>
                <p:cNvCxnSpPr/>
                <p:nvPr/>
              </p:nvCxnSpPr>
              <p:spPr>
                <a:xfrm>
                  <a:off x="5508104" y="3929793"/>
                  <a:ext cx="0" cy="7200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直接连接符 86"/>
                <p:cNvCxnSpPr/>
                <p:nvPr/>
              </p:nvCxnSpPr>
              <p:spPr>
                <a:xfrm>
                  <a:off x="5508104" y="3929793"/>
                  <a:ext cx="504056" cy="23615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直接连接符 87"/>
                <p:cNvCxnSpPr/>
                <p:nvPr/>
              </p:nvCxnSpPr>
              <p:spPr>
                <a:xfrm>
                  <a:off x="5508104" y="4001801"/>
                  <a:ext cx="504056" cy="23615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接连接符 88"/>
                <p:cNvCxnSpPr/>
                <p:nvPr/>
              </p:nvCxnSpPr>
              <p:spPr>
                <a:xfrm>
                  <a:off x="6009084" y="4165952"/>
                  <a:ext cx="0" cy="7200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直接连接符 89"/>
                <p:cNvCxnSpPr/>
                <p:nvPr/>
              </p:nvCxnSpPr>
              <p:spPr>
                <a:xfrm flipV="1">
                  <a:off x="6012160" y="3882494"/>
                  <a:ext cx="936104" cy="28803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接连接符 90"/>
                <p:cNvCxnSpPr/>
                <p:nvPr/>
              </p:nvCxnSpPr>
              <p:spPr>
                <a:xfrm flipV="1">
                  <a:off x="6012160" y="3954502"/>
                  <a:ext cx="936104" cy="28803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直接连接符 91"/>
                <p:cNvCxnSpPr/>
                <p:nvPr/>
              </p:nvCxnSpPr>
              <p:spPr>
                <a:xfrm>
                  <a:off x="6432376" y="3644626"/>
                  <a:ext cx="504056" cy="23615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直接连接符 92"/>
                <p:cNvCxnSpPr/>
                <p:nvPr/>
              </p:nvCxnSpPr>
              <p:spPr>
                <a:xfrm>
                  <a:off x="6948264" y="3880785"/>
                  <a:ext cx="0" cy="7200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495" name="矩形 20494"/>
              <p:cNvSpPr/>
              <p:nvPr/>
            </p:nvSpPr>
            <p:spPr>
              <a:xfrm>
                <a:off x="2784866" y="3160885"/>
                <a:ext cx="144016" cy="14268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sp>
            <p:nvSpPr>
              <p:cNvPr id="20496" name="矩形 20495"/>
              <p:cNvSpPr/>
              <p:nvPr/>
            </p:nvSpPr>
            <p:spPr>
              <a:xfrm>
                <a:off x="2763906" y="3132036"/>
                <a:ext cx="130950" cy="1921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grpSp>
            <p:nvGrpSpPr>
              <p:cNvPr id="20484" name="组合 20483"/>
              <p:cNvGrpSpPr/>
              <p:nvPr/>
            </p:nvGrpSpPr>
            <p:grpSpPr>
              <a:xfrm>
                <a:off x="2771800" y="2828690"/>
                <a:ext cx="360040" cy="607156"/>
                <a:chOff x="2699792" y="2828690"/>
                <a:chExt cx="432048" cy="751172"/>
              </a:xfrm>
            </p:grpSpPr>
            <p:grpSp>
              <p:nvGrpSpPr>
                <p:cNvPr id="56" name="组合 55"/>
                <p:cNvGrpSpPr/>
                <p:nvPr/>
              </p:nvGrpSpPr>
              <p:grpSpPr>
                <a:xfrm>
                  <a:off x="2699792" y="2828690"/>
                  <a:ext cx="432048" cy="751172"/>
                  <a:chOff x="1115616" y="3271046"/>
                  <a:chExt cx="519336" cy="815328"/>
                </a:xfrm>
              </p:grpSpPr>
              <p:cxnSp>
                <p:nvCxnSpPr>
                  <p:cNvPr id="53" name="直接连接符 52"/>
                  <p:cNvCxnSpPr/>
                  <p:nvPr/>
                </p:nvCxnSpPr>
                <p:spPr>
                  <a:xfrm>
                    <a:off x="1115616" y="3632543"/>
                    <a:ext cx="0" cy="453831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直接连接符 53"/>
                  <p:cNvCxnSpPr/>
                  <p:nvPr/>
                </p:nvCxnSpPr>
                <p:spPr>
                  <a:xfrm>
                    <a:off x="1634952" y="3271046"/>
                    <a:ext cx="0" cy="453831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直接连接符 54"/>
                  <p:cNvCxnSpPr/>
                  <p:nvPr/>
                </p:nvCxnSpPr>
                <p:spPr>
                  <a:xfrm flipV="1">
                    <a:off x="1115616" y="3271046"/>
                    <a:ext cx="519336" cy="361497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9" name="直接连接符 68"/>
                <p:cNvCxnSpPr/>
                <p:nvPr/>
              </p:nvCxnSpPr>
              <p:spPr>
                <a:xfrm flipV="1">
                  <a:off x="2699792" y="3233599"/>
                  <a:ext cx="432048" cy="33305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" name="TextBox 11"/>
            <p:cNvSpPr txBox="1"/>
            <p:nvPr/>
          </p:nvSpPr>
          <p:spPr>
            <a:xfrm>
              <a:off x="7707430" y="2652901"/>
              <a:ext cx="445074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065" b="1" dirty="0"/>
                <a:t>激光器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119140" y="1776924"/>
              <a:ext cx="342882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065" b="1" dirty="0"/>
                <a:t>单缝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349102" y="1573152"/>
              <a:ext cx="342882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065" b="1" dirty="0"/>
                <a:t>光屏</a:t>
              </a:r>
            </a:p>
          </p:txBody>
        </p:sp>
      </p:grp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976" y="4359385"/>
            <a:ext cx="2732021" cy="1284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63">
                <a:extLst>
                  <a:ext uri="{FF2B5EF4-FFF2-40B4-BE49-F238E27FC236}">
                    <a16:creationId xmlns:a16="http://schemas.microsoft.com/office/drawing/2014/main" id="{C1C6ED31-F915-9BB2-3E55-4E0F2A959AE4}"/>
                  </a:ext>
                </a:extLst>
              </p:cNvPr>
              <p:cNvSpPr txBox="1"/>
              <p:nvPr/>
            </p:nvSpPr>
            <p:spPr>
              <a:xfrm>
                <a:off x="7726676" y="5921150"/>
                <a:ext cx="1195968" cy="379335"/>
              </a:xfrm>
              <a:custGeom>
                <a:avLst/>
                <a:gdLst>
                  <a:gd name="connsiteX0" fmla="*/ 0 w 1195968"/>
                  <a:gd name="connsiteY0" fmla="*/ 0 h 379335"/>
                  <a:gd name="connsiteX1" fmla="*/ 574065 w 1195968"/>
                  <a:gd name="connsiteY1" fmla="*/ 0 h 379335"/>
                  <a:gd name="connsiteX2" fmla="*/ 1195968 w 1195968"/>
                  <a:gd name="connsiteY2" fmla="*/ 0 h 379335"/>
                  <a:gd name="connsiteX3" fmla="*/ 1195968 w 1195968"/>
                  <a:gd name="connsiteY3" fmla="*/ 379335 h 379335"/>
                  <a:gd name="connsiteX4" fmla="*/ 633863 w 1195968"/>
                  <a:gd name="connsiteY4" fmla="*/ 379335 h 379335"/>
                  <a:gd name="connsiteX5" fmla="*/ 0 w 1195968"/>
                  <a:gd name="connsiteY5" fmla="*/ 379335 h 379335"/>
                  <a:gd name="connsiteX6" fmla="*/ 0 w 1195968"/>
                  <a:gd name="connsiteY6" fmla="*/ 0 h 379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95968" h="379335" fill="none" extrusionOk="0">
                    <a:moveTo>
                      <a:pt x="0" y="0"/>
                    </a:moveTo>
                    <a:cubicBezTo>
                      <a:pt x="220246" y="-68819"/>
                      <a:pt x="300514" y="56924"/>
                      <a:pt x="574065" y="0"/>
                    </a:cubicBezTo>
                    <a:cubicBezTo>
                      <a:pt x="847617" y="-56924"/>
                      <a:pt x="915048" y="25804"/>
                      <a:pt x="1195968" y="0"/>
                    </a:cubicBezTo>
                    <a:cubicBezTo>
                      <a:pt x="1220985" y="159840"/>
                      <a:pt x="1164435" y="258579"/>
                      <a:pt x="1195968" y="379335"/>
                    </a:cubicBezTo>
                    <a:cubicBezTo>
                      <a:pt x="1058320" y="412135"/>
                      <a:pt x="779087" y="374204"/>
                      <a:pt x="633863" y="379335"/>
                    </a:cubicBezTo>
                    <a:cubicBezTo>
                      <a:pt x="488639" y="384466"/>
                      <a:pt x="167333" y="308044"/>
                      <a:pt x="0" y="379335"/>
                    </a:cubicBezTo>
                    <a:cubicBezTo>
                      <a:pt x="-21616" y="273075"/>
                      <a:pt x="6313" y="94526"/>
                      <a:pt x="0" y="0"/>
                    </a:cubicBezTo>
                    <a:close/>
                  </a:path>
                  <a:path w="1195968" h="379335" stroke="0" extrusionOk="0">
                    <a:moveTo>
                      <a:pt x="0" y="0"/>
                    </a:moveTo>
                    <a:cubicBezTo>
                      <a:pt x="181254" y="-38620"/>
                      <a:pt x="300599" y="3413"/>
                      <a:pt x="574065" y="0"/>
                    </a:cubicBezTo>
                    <a:cubicBezTo>
                      <a:pt x="847531" y="-3413"/>
                      <a:pt x="912107" y="17334"/>
                      <a:pt x="1195968" y="0"/>
                    </a:cubicBezTo>
                    <a:cubicBezTo>
                      <a:pt x="1228350" y="120376"/>
                      <a:pt x="1162041" y="230871"/>
                      <a:pt x="1195968" y="379335"/>
                    </a:cubicBezTo>
                    <a:cubicBezTo>
                      <a:pt x="972960" y="427820"/>
                      <a:pt x="834158" y="327066"/>
                      <a:pt x="586024" y="379335"/>
                    </a:cubicBezTo>
                    <a:cubicBezTo>
                      <a:pt x="337890" y="431604"/>
                      <a:pt x="118060" y="355258"/>
                      <a:pt x="0" y="379335"/>
                    </a:cubicBezTo>
                    <a:cubicBezTo>
                      <a:pt x="-8758" y="264949"/>
                      <a:pt x="2764" y="108686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1905191859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1865" b="1" i="1" smtClean="0">
                        <a:solidFill>
                          <a:srgbClr val="009898"/>
                        </a:solidFill>
                        <a:latin typeface="Cambria Math" panose="02040503050406030204"/>
                      </a:rPr>
                      <m:t>∆</m:t>
                    </m:r>
                    <m:r>
                      <a:rPr lang="en-US" altLang="zh-CN" sz="1865" b="1" i="1">
                        <a:solidFill>
                          <a:srgbClr val="009898"/>
                        </a:solidFill>
                        <a:latin typeface="Cambria Math" panose="02040503050406030204"/>
                      </a:rPr>
                      <m:t>𝒙</m:t>
                    </m:r>
                    <m:r>
                      <a:rPr lang="zh-CN" altLang="en-US" sz="1865" b="1" i="1">
                        <a:solidFill>
                          <a:srgbClr val="009898"/>
                        </a:solidFill>
                        <a:latin typeface="Cambria Math" panose="02040503050406030204"/>
                      </a:rPr>
                      <m:t>↓</m:t>
                    </m:r>
                  </m:oMath>
                </a14:m>
                <a:r>
                  <a:rPr lang="zh-CN" altLang="en-US" sz="1865" b="1" dirty="0">
                    <a:solidFill>
                      <a:srgbClr val="009898"/>
                    </a:solidFill>
                  </a:rPr>
                  <a:t>，</a:t>
                </a:r>
                <a14:m>
                  <m:oMath xmlns:m="http://schemas.openxmlformats.org/officeDocument/2006/math">
                    <m:r>
                      <a:rPr lang="zh-CN" altLang="en-US" sz="1865" b="1" i="1">
                        <a:solidFill>
                          <a:srgbClr val="009898"/>
                        </a:solidFill>
                        <a:latin typeface="Cambria Math" panose="02040503050406030204"/>
                      </a:rPr>
                      <m:t>𝝀</m:t>
                    </m:r>
                    <m:r>
                      <a:rPr lang="en-US" altLang="zh-CN" sz="1865" b="1" i="1">
                        <a:solidFill>
                          <a:srgbClr val="009898"/>
                        </a:solidFill>
                        <a:latin typeface="Cambria Math" panose="02040503050406030204"/>
                        <a:ea typeface="Cambria Math" panose="02040503050406030204"/>
                      </a:rPr>
                      <m:t>↑</m:t>
                    </m:r>
                  </m:oMath>
                </a14:m>
                <a:endParaRPr lang="zh-CN" altLang="en-US" sz="1865" b="1" dirty="0">
                  <a:solidFill>
                    <a:srgbClr val="009898"/>
                  </a:solidFill>
                </a:endParaRPr>
              </a:p>
            </p:txBody>
          </p:sp>
        </mc:Choice>
        <mc:Fallback xmlns="">
          <p:sp>
            <p:nvSpPr>
              <p:cNvPr id="5" name="TextBox 63">
                <a:extLst>
                  <a:ext uri="{FF2B5EF4-FFF2-40B4-BE49-F238E27FC236}">
                    <a16:creationId xmlns:a16="http://schemas.microsoft.com/office/drawing/2014/main" id="{C1C6ED31-F915-9BB2-3E55-4E0F2A959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6676" y="5921150"/>
                <a:ext cx="1195968" cy="379335"/>
              </a:xfrm>
              <a:prstGeom prst="rect">
                <a:avLst/>
              </a:prstGeom>
              <a:blipFill>
                <a:blip r:embed="rId6"/>
                <a:stretch>
                  <a:fillRect b="-15278"/>
                </a:stretch>
              </a:blipFill>
              <a:ln>
                <a:extLst>
                  <a:ext uri="{C807C97D-BFC1-408E-A445-0C87EB9F89A2}">
                    <ask:lineSketchStyleProps xmlns:ask="http://schemas.microsoft.com/office/drawing/2018/sketchyshapes" sd="1905191859">
                      <a:custGeom>
                        <a:avLst/>
                        <a:gdLst>
                          <a:gd name="connsiteX0" fmla="*/ 0 w 1195968"/>
                          <a:gd name="connsiteY0" fmla="*/ 0 h 379335"/>
                          <a:gd name="connsiteX1" fmla="*/ 574065 w 1195968"/>
                          <a:gd name="connsiteY1" fmla="*/ 0 h 379335"/>
                          <a:gd name="connsiteX2" fmla="*/ 1195968 w 1195968"/>
                          <a:gd name="connsiteY2" fmla="*/ 0 h 379335"/>
                          <a:gd name="connsiteX3" fmla="*/ 1195968 w 1195968"/>
                          <a:gd name="connsiteY3" fmla="*/ 379335 h 379335"/>
                          <a:gd name="connsiteX4" fmla="*/ 633863 w 1195968"/>
                          <a:gd name="connsiteY4" fmla="*/ 379335 h 379335"/>
                          <a:gd name="connsiteX5" fmla="*/ 0 w 1195968"/>
                          <a:gd name="connsiteY5" fmla="*/ 379335 h 379335"/>
                          <a:gd name="connsiteX6" fmla="*/ 0 w 1195968"/>
                          <a:gd name="connsiteY6" fmla="*/ 0 h 37933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</a:cxnLst>
                        <a:rect l="l" t="t" r="r" b="b"/>
                        <a:pathLst>
                          <a:path w="1195968" h="379335" fill="none" extrusionOk="0">
                            <a:moveTo>
                              <a:pt x="0" y="0"/>
                            </a:moveTo>
                            <a:cubicBezTo>
                              <a:pt x="220246" y="-68819"/>
                              <a:pt x="300514" y="56924"/>
                              <a:pt x="574065" y="0"/>
                            </a:cubicBezTo>
                            <a:cubicBezTo>
                              <a:pt x="847617" y="-56924"/>
                              <a:pt x="915048" y="25804"/>
                              <a:pt x="1195968" y="0"/>
                            </a:cubicBezTo>
                            <a:cubicBezTo>
                              <a:pt x="1220985" y="159840"/>
                              <a:pt x="1164435" y="258579"/>
                              <a:pt x="1195968" y="379335"/>
                            </a:cubicBezTo>
                            <a:cubicBezTo>
                              <a:pt x="1058320" y="412135"/>
                              <a:pt x="779087" y="374204"/>
                              <a:pt x="633863" y="379335"/>
                            </a:cubicBezTo>
                            <a:cubicBezTo>
                              <a:pt x="488639" y="384466"/>
                              <a:pt x="167333" y="308044"/>
                              <a:pt x="0" y="379335"/>
                            </a:cubicBezTo>
                            <a:cubicBezTo>
                              <a:pt x="-21616" y="273075"/>
                              <a:pt x="6313" y="94526"/>
                              <a:pt x="0" y="0"/>
                            </a:cubicBezTo>
                            <a:close/>
                          </a:path>
                          <a:path w="1195968" h="379335" stroke="0" extrusionOk="0">
                            <a:moveTo>
                              <a:pt x="0" y="0"/>
                            </a:moveTo>
                            <a:cubicBezTo>
                              <a:pt x="181254" y="-38620"/>
                              <a:pt x="300599" y="3413"/>
                              <a:pt x="574065" y="0"/>
                            </a:cubicBezTo>
                            <a:cubicBezTo>
                              <a:pt x="847531" y="-3413"/>
                              <a:pt x="912107" y="17334"/>
                              <a:pt x="1195968" y="0"/>
                            </a:cubicBezTo>
                            <a:cubicBezTo>
                              <a:pt x="1228350" y="120376"/>
                              <a:pt x="1162041" y="230871"/>
                              <a:pt x="1195968" y="379335"/>
                            </a:cubicBezTo>
                            <a:cubicBezTo>
                              <a:pt x="972960" y="427820"/>
                              <a:pt x="834158" y="327066"/>
                              <a:pt x="586024" y="379335"/>
                            </a:cubicBezTo>
                            <a:cubicBezTo>
                              <a:pt x="337890" y="431604"/>
                              <a:pt x="118060" y="355258"/>
                              <a:pt x="0" y="379335"/>
                            </a:cubicBezTo>
                            <a:cubicBezTo>
                              <a:pt x="-8758" y="264949"/>
                              <a:pt x="2764" y="108686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墨迹 6">
                <a:extLst>
                  <a:ext uri="{FF2B5EF4-FFF2-40B4-BE49-F238E27FC236}">
                    <a16:creationId xmlns:a16="http://schemas.microsoft.com/office/drawing/2014/main" id="{0E2385DD-A852-D212-FED6-0FB54621D4A3}"/>
                  </a:ext>
                </a:extLst>
              </p14:cNvPr>
              <p14:cNvContentPartPr/>
              <p14:nvPr/>
            </p14:nvContentPartPr>
            <p14:xfrm>
              <a:off x="7315200" y="959400"/>
              <a:ext cx="1061640" cy="39960"/>
            </p14:xfrm>
          </p:contentPart>
        </mc:Choice>
        <mc:Fallback>
          <p:pic>
            <p:nvPicPr>
              <p:cNvPr id="7" name="墨迹 6">
                <a:extLst>
                  <a:ext uri="{FF2B5EF4-FFF2-40B4-BE49-F238E27FC236}">
                    <a16:creationId xmlns:a16="http://schemas.microsoft.com/office/drawing/2014/main" id="{0E2385DD-A852-D212-FED6-0FB54621D4A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299360" y="896040"/>
                <a:ext cx="1092960" cy="16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墨迹 8">
                <a:extLst>
                  <a:ext uri="{FF2B5EF4-FFF2-40B4-BE49-F238E27FC236}">
                    <a16:creationId xmlns:a16="http://schemas.microsoft.com/office/drawing/2014/main" id="{C8F7D807-69DC-2BC7-606D-0B208CC887F7}"/>
                  </a:ext>
                </a:extLst>
              </p14:cNvPr>
              <p14:cNvContentPartPr/>
              <p14:nvPr/>
            </p14:nvContentPartPr>
            <p14:xfrm>
              <a:off x="10205280" y="982080"/>
              <a:ext cx="897840" cy="28440"/>
            </p14:xfrm>
          </p:contentPart>
        </mc:Choice>
        <mc:Fallback>
          <p:pic>
            <p:nvPicPr>
              <p:cNvPr id="9" name="墨迹 8">
                <a:extLst>
                  <a:ext uri="{FF2B5EF4-FFF2-40B4-BE49-F238E27FC236}">
                    <a16:creationId xmlns:a16="http://schemas.microsoft.com/office/drawing/2014/main" id="{C8F7D807-69DC-2BC7-606D-0B208CC887F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189440" y="918720"/>
                <a:ext cx="929160" cy="15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墨迹 15">
                <a:extLst>
                  <a:ext uri="{FF2B5EF4-FFF2-40B4-BE49-F238E27FC236}">
                    <a16:creationId xmlns:a16="http://schemas.microsoft.com/office/drawing/2014/main" id="{C4D20076-11D3-373C-85CD-BE0470421D13}"/>
                  </a:ext>
                </a:extLst>
              </p14:cNvPr>
              <p14:cNvContentPartPr/>
              <p14:nvPr/>
            </p14:nvContentPartPr>
            <p14:xfrm>
              <a:off x="733680" y="1393920"/>
              <a:ext cx="1490760" cy="34200"/>
            </p14:xfrm>
          </p:contentPart>
        </mc:Choice>
        <mc:Fallback>
          <p:pic>
            <p:nvPicPr>
              <p:cNvPr id="16" name="墨迹 15">
                <a:extLst>
                  <a:ext uri="{FF2B5EF4-FFF2-40B4-BE49-F238E27FC236}">
                    <a16:creationId xmlns:a16="http://schemas.microsoft.com/office/drawing/2014/main" id="{C4D20076-11D3-373C-85CD-BE0470421D1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17840" y="1330560"/>
                <a:ext cx="1522080" cy="16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7C708C8E-08E0-5C7F-9FE9-C05578BC4998}"/>
                  </a:ext>
                </a:extLst>
              </p14:cNvPr>
              <p14:cNvContentPartPr/>
              <p14:nvPr/>
            </p14:nvContentPartPr>
            <p14:xfrm>
              <a:off x="660240" y="1710000"/>
              <a:ext cx="525600" cy="29952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7C708C8E-08E0-5C7F-9FE9-C05578BC4998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44400" y="1646640"/>
                <a:ext cx="556920" cy="42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8" name="墨迹 17">
                <a:extLst>
                  <a:ext uri="{FF2B5EF4-FFF2-40B4-BE49-F238E27FC236}">
                    <a16:creationId xmlns:a16="http://schemas.microsoft.com/office/drawing/2014/main" id="{4D472051-6F85-C00A-7AA0-7FE873D4877D}"/>
                  </a:ext>
                </a:extLst>
              </p14:cNvPr>
              <p14:cNvContentPartPr/>
              <p14:nvPr/>
            </p14:nvContentPartPr>
            <p14:xfrm>
              <a:off x="671760" y="1749600"/>
              <a:ext cx="491400" cy="237600"/>
            </p14:xfrm>
          </p:contentPart>
        </mc:Choice>
        <mc:Fallback>
          <p:pic>
            <p:nvPicPr>
              <p:cNvPr id="18" name="墨迹 17">
                <a:extLst>
                  <a:ext uri="{FF2B5EF4-FFF2-40B4-BE49-F238E27FC236}">
                    <a16:creationId xmlns:a16="http://schemas.microsoft.com/office/drawing/2014/main" id="{4D472051-6F85-C00A-7AA0-7FE873D4877D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55920" y="1686240"/>
                <a:ext cx="522720" cy="36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20" name="墨迹 19">
                <a:extLst>
                  <a:ext uri="{FF2B5EF4-FFF2-40B4-BE49-F238E27FC236}">
                    <a16:creationId xmlns:a16="http://schemas.microsoft.com/office/drawing/2014/main" id="{F1DC441C-41EC-E692-CDA9-5A37A79F1527}"/>
                  </a:ext>
                </a:extLst>
              </p14:cNvPr>
              <p14:cNvContentPartPr/>
              <p14:nvPr/>
            </p14:nvContentPartPr>
            <p14:xfrm>
              <a:off x="5102640" y="1851120"/>
              <a:ext cx="356040" cy="11880"/>
            </p14:xfrm>
          </p:contentPart>
        </mc:Choice>
        <mc:Fallback>
          <p:pic>
            <p:nvPicPr>
              <p:cNvPr id="20" name="墨迹 19">
                <a:extLst>
                  <a:ext uri="{FF2B5EF4-FFF2-40B4-BE49-F238E27FC236}">
                    <a16:creationId xmlns:a16="http://schemas.microsoft.com/office/drawing/2014/main" id="{F1DC441C-41EC-E692-CDA9-5A37A79F1527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086800" y="1787760"/>
                <a:ext cx="387360" cy="13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2" name="墨迹 21">
                <a:extLst>
                  <a:ext uri="{FF2B5EF4-FFF2-40B4-BE49-F238E27FC236}">
                    <a16:creationId xmlns:a16="http://schemas.microsoft.com/office/drawing/2014/main" id="{BE0C80F8-F165-9100-2728-4A207FBF693A}"/>
                  </a:ext>
                </a:extLst>
              </p14:cNvPr>
              <p14:cNvContentPartPr/>
              <p14:nvPr/>
            </p14:nvContentPartPr>
            <p14:xfrm>
              <a:off x="457200" y="2184120"/>
              <a:ext cx="1191240" cy="316440"/>
            </p14:xfrm>
          </p:contentPart>
        </mc:Choice>
        <mc:Fallback>
          <p:pic>
            <p:nvPicPr>
              <p:cNvPr id="22" name="墨迹 21">
                <a:extLst>
                  <a:ext uri="{FF2B5EF4-FFF2-40B4-BE49-F238E27FC236}">
                    <a16:creationId xmlns:a16="http://schemas.microsoft.com/office/drawing/2014/main" id="{BE0C80F8-F165-9100-2728-4A207FBF693A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41360" y="2120760"/>
                <a:ext cx="1222560" cy="44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6" name="墨迹 25">
                <a:extLst>
                  <a:ext uri="{FF2B5EF4-FFF2-40B4-BE49-F238E27FC236}">
                    <a16:creationId xmlns:a16="http://schemas.microsoft.com/office/drawing/2014/main" id="{978A7F29-0A37-AE15-B3FB-3D3128D802E5}"/>
                  </a:ext>
                </a:extLst>
              </p14:cNvPr>
              <p14:cNvContentPartPr/>
              <p14:nvPr/>
            </p14:nvContentPartPr>
            <p14:xfrm>
              <a:off x="581400" y="2573640"/>
              <a:ext cx="683280" cy="175320"/>
            </p14:xfrm>
          </p:contentPart>
        </mc:Choice>
        <mc:Fallback>
          <p:pic>
            <p:nvPicPr>
              <p:cNvPr id="26" name="墨迹 25">
                <a:extLst>
                  <a:ext uri="{FF2B5EF4-FFF2-40B4-BE49-F238E27FC236}">
                    <a16:creationId xmlns:a16="http://schemas.microsoft.com/office/drawing/2014/main" id="{978A7F29-0A37-AE15-B3FB-3D3128D802E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65560" y="2510280"/>
                <a:ext cx="714600" cy="30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33" name="墨迹 32">
                <a:extLst>
                  <a:ext uri="{FF2B5EF4-FFF2-40B4-BE49-F238E27FC236}">
                    <a16:creationId xmlns:a16="http://schemas.microsoft.com/office/drawing/2014/main" id="{BFA1FEA3-675B-578E-3EA7-346D2B65136E}"/>
                  </a:ext>
                </a:extLst>
              </p14:cNvPr>
              <p14:cNvContentPartPr/>
              <p14:nvPr/>
            </p14:nvContentPartPr>
            <p14:xfrm>
              <a:off x="801360" y="2528640"/>
              <a:ext cx="384480" cy="209160"/>
            </p14:xfrm>
          </p:contentPart>
        </mc:Choice>
        <mc:Fallback>
          <p:pic>
            <p:nvPicPr>
              <p:cNvPr id="33" name="墨迹 32">
                <a:extLst>
                  <a:ext uri="{FF2B5EF4-FFF2-40B4-BE49-F238E27FC236}">
                    <a16:creationId xmlns:a16="http://schemas.microsoft.com/office/drawing/2014/main" id="{BFA1FEA3-675B-578E-3EA7-346D2B65136E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85520" y="2465280"/>
                <a:ext cx="415800" cy="33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9" grpId="0"/>
      <p:bldP spid="60" grpId="0"/>
      <p:bldP spid="62" grpId="0"/>
      <p:bldP spid="63" grpId="0"/>
      <p:bldP spid="64" grpId="0"/>
      <p:bldP spid="66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6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明显衍射抓条件  一个要大一个小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82767" y="548680"/>
            <a:ext cx="11144447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2019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江苏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将两只铅笔并排放在一起，中间留一条狭缝，通过这条狭缝去看与其平行的日光灯，能观察到彩色条纹，这是由于光的 </a:t>
            </a:r>
            <a:r>
              <a:rPr lang="zh-CN" altLang="en-US" sz="2400" b="1" u="sng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（填“折射”“干涉”或“衍射”）。当缝的宽度 </a:t>
            </a:r>
            <a:r>
              <a:rPr lang="zh-CN" altLang="en-US" sz="2400" b="1" u="sng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（填“远大于”或“接近”）光波的波长时，这个现象十分明显。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TextBox 65"/>
          <p:cNvSpPr txBox="1"/>
          <p:nvPr/>
        </p:nvSpPr>
        <p:spPr>
          <a:xfrm>
            <a:off x="8995115" y="1181480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衍射</a:t>
            </a:r>
          </a:p>
        </p:txBody>
      </p:sp>
      <p:sp>
        <p:nvSpPr>
          <p:cNvPr id="8" name="TextBox 65"/>
          <p:cNvSpPr txBox="1"/>
          <p:nvPr/>
        </p:nvSpPr>
        <p:spPr>
          <a:xfrm>
            <a:off x="6353718" y="1767092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接近</a:t>
            </a: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墨迹 4">
                <a:extLst>
                  <a:ext uri="{FF2B5EF4-FFF2-40B4-BE49-F238E27FC236}">
                    <a16:creationId xmlns:a16="http://schemas.microsoft.com/office/drawing/2014/main" id="{B208F27B-28F9-97D4-F803-4D1214AAE908}"/>
                  </a:ext>
                </a:extLst>
              </p14:cNvPr>
              <p14:cNvContentPartPr/>
              <p14:nvPr/>
            </p14:nvContentPartPr>
            <p14:xfrm>
              <a:off x="7422480" y="321480"/>
              <a:ext cx="1818000" cy="666360"/>
            </p14:xfrm>
          </p:contentPart>
        </mc:Choice>
        <mc:Fallback>
          <p:pic>
            <p:nvPicPr>
              <p:cNvPr id="5" name="墨迹 4">
                <a:extLst>
                  <a:ext uri="{FF2B5EF4-FFF2-40B4-BE49-F238E27FC236}">
                    <a16:creationId xmlns:a16="http://schemas.microsoft.com/office/drawing/2014/main" id="{B208F27B-28F9-97D4-F803-4D1214AAE90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06640" y="258120"/>
                <a:ext cx="1849320" cy="79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8744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6" y="5623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明显衍射抓条件  一个要大一个小</a:t>
            </a: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779A7F3F-A97F-762C-B7B3-7C4463586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60" y="535900"/>
            <a:ext cx="11144447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（2018·浙江4月卷）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细丝和单缝有相似的衍射图样，在相同条件下，小明用激光束分别垂直照射两种不同直径的细丝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Ⅰ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和细丝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Ⅱ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，在光屏上形成的衍射图样如图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所示，已知细丝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Ⅰ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的直径为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0.605mm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，现用螺旋测微器测量细丝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Ⅱ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的直径，如图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所示，细丝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Ⅱ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的直径为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_________mm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。图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中的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（填“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a”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或“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b”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）是细丝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Ⅱ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的衍射图样。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4E3DB690-6FFC-004B-D487-FDE0148596EE}"/>
              </a:ext>
            </a:extLst>
          </p:cNvPr>
          <p:cNvGrpSpPr/>
          <p:nvPr/>
        </p:nvGrpSpPr>
        <p:grpSpPr>
          <a:xfrm>
            <a:off x="1785531" y="3555958"/>
            <a:ext cx="5360552" cy="2404476"/>
            <a:chOff x="1510765" y="1487675"/>
            <a:chExt cx="5360552" cy="2404476"/>
          </a:xfrm>
        </p:grpSpPr>
        <p:pic>
          <p:nvPicPr>
            <p:cNvPr id="9" name="图片 1">
              <a:extLst>
                <a:ext uri="{FF2B5EF4-FFF2-40B4-BE49-F238E27FC236}">
                  <a16:creationId xmlns:a16="http://schemas.microsoft.com/office/drawing/2014/main" id="{9034CDEC-5982-1782-A2F1-01F83F86E4A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69" t="15877" r="53641" b="21163"/>
            <a:stretch>
              <a:fillRect/>
            </a:stretch>
          </p:blipFill>
          <p:spPr bwMode="auto">
            <a:xfrm>
              <a:off x="1510765" y="1721712"/>
              <a:ext cx="2625434" cy="1438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">
              <a:extLst>
                <a:ext uri="{FF2B5EF4-FFF2-40B4-BE49-F238E27FC236}">
                  <a16:creationId xmlns:a16="http://schemas.microsoft.com/office/drawing/2014/main" id="{BAE7F592-8735-3A32-83C4-F1196676A74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665" t="172" r="4212" b="9754"/>
            <a:stretch>
              <a:fillRect/>
            </a:stretch>
          </p:blipFill>
          <p:spPr bwMode="auto">
            <a:xfrm>
              <a:off x="4331346" y="1487675"/>
              <a:ext cx="2539971" cy="2037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EE0E8111-4A75-F7E2-1928-DF5B90EB5A08}"/>
                </a:ext>
              </a:extLst>
            </p:cNvPr>
            <p:cNvSpPr/>
            <p:nvPr/>
          </p:nvSpPr>
          <p:spPr>
            <a:xfrm>
              <a:off x="2499515" y="3554966"/>
              <a:ext cx="488950" cy="3371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/>
              <a:r>
                <a:rPr lang="zh-CN" altLang="en-US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6BDAD918-2EEF-21BB-4867-1376B2589862}"/>
                </a:ext>
              </a:extLst>
            </p:cNvPr>
            <p:cNvSpPr/>
            <p:nvPr/>
          </p:nvSpPr>
          <p:spPr>
            <a:xfrm>
              <a:off x="5030341" y="3554966"/>
              <a:ext cx="488950" cy="3371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/>
              <a:r>
                <a:rPr lang="zh-CN" altLang="en-US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4" name="TextBox 65">
            <a:extLst>
              <a:ext uri="{FF2B5EF4-FFF2-40B4-BE49-F238E27FC236}">
                <a16:creationId xmlns:a16="http://schemas.microsoft.com/office/drawing/2014/main" id="{5E9B59DC-357B-099A-34FB-59DAAB51DDDB}"/>
              </a:ext>
            </a:extLst>
          </p:cNvPr>
          <p:cNvSpPr txBox="1"/>
          <p:nvPr/>
        </p:nvSpPr>
        <p:spPr>
          <a:xfrm>
            <a:off x="5111000" y="2345013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0.998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TextBox 62">
            <a:extLst>
              <a:ext uri="{FF2B5EF4-FFF2-40B4-BE49-F238E27FC236}">
                <a16:creationId xmlns:a16="http://schemas.microsoft.com/office/drawing/2014/main" id="{FF9570CD-2D9D-227D-E002-FD46E46273B7}"/>
              </a:ext>
            </a:extLst>
          </p:cNvPr>
          <p:cNvSpPr txBox="1"/>
          <p:nvPr/>
        </p:nvSpPr>
        <p:spPr>
          <a:xfrm>
            <a:off x="7341230" y="4177212"/>
            <a:ext cx="3050835" cy="9085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障碍物越小（波长越长），</a:t>
            </a:r>
            <a:endParaRPr lang="en-US" altLang="zh-CN" sz="1865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865" b="1" dirty="0">
                <a:solidFill>
                  <a:srgbClr val="0000FF"/>
                </a:solidFill>
              </a:rPr>
              <a:t>中央条纹越宽，衍射越明显</a:t>
            </a:r>
          </a:p>
        </p:txBody>
      </p:sp>
      <p:sp>
        <p:nvSpPr>
          <p:cNvPr id="16" name="TextBox 62">
            <a:extLst>
              <a:ext uri="{FF2B5EF4-FFF2-40B4-BE49-F238E27FC236}">
                <a16:creationId xmlns:a16="http://schemas.microsoft.com/office/drawing/2014/main" id="{F88A9B42-B109-0C7C-0EB8-E3277FBAC5A9}"/>
              </a:ext>
            </a:extLst>
          </p:cNvPr>
          <p:cNvSpPr txBox="1"/>
          <p:nvPr/>
        </p:nvSpPr>
        <p:spPr>
          <a:xfrm>
            <a:off x="1216425" y="5110721"/>
            <a:ext cx="1281120" cy="5224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135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障碍物小</a:t>
            </a:r>
          </a:p>
        </p:txBody>
      </p:sp>
      <p:sp>
        <p:nvSpPr>
          <p:cNvPr id="17" name="TextBox 62">
            <a:extLst>
              <a:ext uri="{FF2B5EF4-FFF2-40B4-BE49-F238E27FC236}">
                <a16:creationId xmlns:a16="http://schemas.microsoft.com/office/drawing/2014/main" id="{C5C282AC-6E52-4C75-645B-B81B745FB91E}"/>
              </a:ext>
            </a:extLst>
          </p:cNvPr>
          <p:cNvSpPr txBox="1"/>
          <p:nvPr/>
        </p:nvSpPr>
        <p:spPr>
          <a:xfrm>
            <a:off x="2972872" y="5068048"/>
            <a:ext cx="290464" cy="5257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135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Ⅰ</a:t>
            </a:r>
            <a:endParaRPr lang="zh-CN" altLang="en-US" sz="2135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TextBox 62">
            <a:extLst>
              <a:ext uri="{FF2B5EF4-FFF2-40B4-BE49-F238E27FC236}">
                <a16:creationId xmlns:a16="http://schemas.microsoft.com/office/drawing/2014/main" id="{C7166A25-7E89-87E7-8112-253E7EB0ABC7}"/>
              </a:ext>
            </a:extLst>
          </p:cNvPr>
          <p:cNvSpPr txBox="1"/>
          <p:nvPr/>
        </p:nvSpPr>
        <p:spPr>
          <a:xfrm>
            <a:off x="8325694" y="2194217"/>
            <a:ext cx="320922" cy="5257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135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zh-CN" altLang="en-US" sz="2135" b="1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919ADFBB-3CAB-AE38-085D-19F33E09A31B}"/>
              </a:ext>
            </a:extLst>
          </p:cNvPr>
          <p:cNvSpPr txBox="1"/>
          <p:nvPr/>
        </p:nvSpPr>
        <p:spPr>
          <a:xfrm>
            <a:off x="699028" y="6045120"/>
            <a:ext cx="8648521" cy="461665"/>
          </a:xfrm>
          <a:custGeom>
            <a:avLst/>
            <a:gdLst>
              <a:gd name="connsiteX0" fmla="*/ 0 w 8648521"/>
              <a:gd name="connsiteY0" fmla="*/ 0 h 461665"/>
              <a:gd name="connsiteX1" fmla="*/ 663053 w 8648521"/>
              <a:gd name="connsiteY1" fmla="*/ 0 h 461665"/>
              <a:gd name="connsiteX2" fmla="*/ 1412592 w 8648521"/>
              <a:gd name="connsiteY2" fmla="*/ 0 h 461665"/>
              <a:gd name="connsiteX3" fmla="*/ 2075645 w 8648521"/>
              <a:gd name="connsiteY3" fmla="*/ 0 h 461665"/>
              <a:gd name="connsiteX4" fmla="*/ 2738698 w 8648521"/>
              <a:gd name="connsiteY4" fmla="*/ 0 h 461665"/>
              <a:gd name="connsiteX5" fmla="*/ 3055811 w 8648521"/>
              <a:gd name="connsiteY5" fmla="*/ 0 h 461665"/>
              <a:gd name="connsiteX6" fmla="*/ 3632379 w 8648521"/>
              <a:gd name="connsiteY6" fmla="*/ 0 h 461665"/>
              <a:gd name="connsiteX7" fmla="*/ 4295432 w 8648521"/>
              <a:gd name="connsiteY7" fmla="*/ 0 h 461665"/>
              <a:gd name="connsiteX8" fmla="*/ 4785515 w 8648521"/>
              <a:gd name="connsiteY8" fmla="*/ 0 h 461665"/>
              <a:gd name="connsiteX9" fmla="*/ 5448568 w 8648521"/>
              <a:gd name="connsiteY9" fmla="*/ 0 h 461665"/>
              <a:gd name="connsiteX10" fmla="*/ 5852166 w 8648521"/>
              <a:gd name="connsiteY10" fmla="*/ 0 h 461665"/>
              <a:gd name="connsiteX11" fmla="*/ 6601704 w 8648521"/>
              <a:gd name="connsiteY11" fmla="*/ 0 h 461665"/>
              <a:gd name="connsiteX12" fmla="*/ 7005302 w 8648521"/>
              <a:gd name="connsiteY12" fmla="*/ 0 h 461665"/>
              <a:gd name="connsiteX13" fmla="*/ 7495385 w 8648521"/>
              <a:gd name="connsiteY13" fmla="*/ 0 h 461665"/>
              <a:gd name="connsiteX14" fmla="*/ 7898983 w 8648521"/>
              <a:gd name="connsiteY14" fmla="*/ 0 h 461665"/>
              <a:gd name="connsiteX15" fmla="*/ 8648521 w 8648521"/>
              <a:gd name="connsiteY15" fmla="*/ 0 h 461665"/>
              <a:gd name="connsiteX16" fmla="*/ 8648521 w 8648521"/>
              <a:gd name="connsiteY16" fmla="*/ 461665 h 461665"/>
              <a:gd name="connsiteX17" fmla="*/ 8071953 w 8648521"/>
              <a:gd name="connsiteY17" fmla="*/ 461665 h 461665"/>
              <a:gd name="connsiteX18" fmla="*/ 7754840 w 8648521"/>
              <a:gd name="connsiteY18" fmla="*/ 461665 h 461665"/>
              <a:gd name="connsiteX19" fmla="*/ 7351243 w 8648521"/>
              <a:gd name="connsiteY19" fmla="*/ 461665 h 461665"/>
              <a:gd name="connsiteX20" fmla="*/ 6688190 w 8648521"/>
              <a:gd name="connsiteY20" fmla="*/ 461665 h 461665"/>
              <a:gd name="connsiteX21" fmla="*/ 6111622 w 8648521"/>
              <a:gd name="connsiteY21" fmla="*/ 461665 h 461665"/>
              <a:gd name="connsiteX22" fmla="*/ 5362083 w 8648521"/>
              <a:gd name="connsiteY22" fmla="*/ 461665 h 461665"/>
              <a:gd name="connsiteX23" fmla="*/ 5044971 w 8648521"/>
              <a:gd name="connsiteY23" fmla="*/ 461665 h 461665"/>
              <a:gd name="connsiteX24" fmla="*/ 4295432 w 8648521"/>
              <a:gd name="connsiteY24" fmla="*/ 461665 h 461665"/>
              <a:gd name="connsiteX25" fmla="*/ 3632379 w 8648521"/>
              <a:gd name="connsiteY25" fmla="*/ 461665 h 461665"/>
              <a:gd name="connsiteX26" fmla="*/ 2969326 w 8648521"/>
              <a:gd name="connsiteY26" fmla="*/ 461665 h 461665"/>
              <a:gd name="connsiteX27" fmla="*/ 2479243 w 8648521"/>
              <a:gd name="connsiteY27" fmla="*/ 461665 h 461665"/>
              <a:gd name="connsiteX28" fmla="*/ 1729704 w 8648521"/>
              <a:gd name="connsiteY28" fmla="*/ 461665 h 461665"/>
              <a:gd name="connsiteX29" fmla="*/ 980166 w 8648521"/>
              <a:gd name="connsiteY29" fmla="*/ 461665 h 461665"/>
              <a:gd name="connsiteX30" fmla="*/ 0 w 8648521"/>
              <a:gd name="connsiteY30" fmla="*/ 461665 h 461665"/>
              <a:gd name="connsiteX31" fmla="*/ 0 w 8648521"/>
              <a:gd name="connsiteY31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648521" h="461665" fill="none" extrusionOk="0">
                <a:moveTo>
                  <a:pt x="0" y="0"/>
                </a:moveTo>
                <a:cubicBezTo>
                  <a:pt x="279181" y="-31411"/>
                  <a:pt x="493664" y="59407"/>
                  <a:pt x="663053" y="0"/>
                </a:cubicBezTo>
                <a:cubicBezTo>
                  <a:pt x="832442" y="-59407"/>
                  <a:pt x="1213197" y="55294"/>
                  <a:pt x="1412592" y="0"/>
                </a:cubicBezTo>
                <a:cubicBezTo>
                  <a:pt x="1611987" y="-55294"/>
                  <a:pt x="1911184" y="6629"/>
                  <a:pt x="2075645" y="0"/>
                </a:cubicBezTo>
                <a:cubicBezTo>
                  <a:pt x="2240106" y="-6629"/>
                  <a:pt x="2557237" y="15272"/>
                  <a:pt x="2738698" y="0"/>
                </a:cubicBezTo>
                <a:cubicBezTo>
                  <a:pt x="2920159" y="-15272"/>
                  <a:pt x="2956732" y="96"/>
                  <a:pt x="3055811" y="0"/>
                </a:cubicBezTo>
                <a:cubicBezTo>
                  <a:pt x="3154890" y="-96"/>
                  <a:pt x="3371985" y="65427"/>
                  <a:pt x="3632379" y="0"/>
                </a:cubicBezTo>
                <a:cubicBezTo>
                  <a:pt x="3892773" y="-65427"/>
                  <a:pt x="4000467" y="10637"/>
                  <a:pt x="4295432" y="0"/>
                </a:cubicBezTo>
                <a:cubicBezTo>
                  <a:pt x="4590397" y="-10637"/>
                  <a:pt x="4555880" y="46941"/>
                  <a:pt x="4785515" y="0"/>
                </a:cubicBezTo>
                <a:cubicBezTo>
                  <a:pt x="5015150" y="-46941"/>
                  <a:pt x="5151988" y="77387"/>
                  <a:pt x="5448568" y="0"/>
                </a:cubicBezTo>
                <a:cubicBezTo>
                  <a:pt x="5745148" y="-77387"/>
                  <a:pt x="5730389" y="27499"/>
                  <a:pt x="5852166" y="0"/>
                </a:cubicBezTo>
                <a:cubicBezTo>
                  <a:pt x="5973943" y="-27499"/>
                  <a:pt x="6440674" y="23376"/>
                  <a:pt x="6601704" y="0"/>
                </a:cubicBezTo>
                <a:cubicBezTo>
                  <a:pt x="6762734" y="-23376"/>
                  <a:pt x="6828076" y="45985"/>
                  <a:pt x="7005302" y="0"/>
                </a:cubicBezTo>
                <a:cubicBezTo>
                  <a:pt x="7182528" y="-45985"/>
                  <a:pt x="7276718" y="25794"/>
                  <a:pt x="7495385" y="0"/>
                </a:cubicBezTo>
                <a:cubicBezTo>
                  <a:pt x="7714052" y="-25794"/>
                  <a:pt x="7738198" y="7196"/>
                  <a:pt x="7898983" y="0"/>
                </a:cubicBezTo>
                <a:cubicBezTo>
                  <a:pt x="8059768" y="-7196"/>
                  <a:pt x="8489787" y="27932"/>
                  <a:pt x="8648521" y="0"/>
                </a:cubicBezTo>
                <a:cubicBezTo>
                  <a:pt x="8684616" y="131853"/>
                  <a:pt x="8619081" y="336141"/>
                  <a:pt x="8648521" y="461665"/>
                </a:cubicBezTo>
                <a:cubicBezTo>
                  <a:pt x="8444447" y="470406"/>
                  <a:pt x="8290833" y="442896"/>
                  <a:pt x="8071953" y="461665"/>
                </a:cubicBezTo>
                <a:cubicBezTo>
                  <a:pt x="7853073" y="480434"/>
                  <a:pt x="7869368" y="446403"/>
                  <a:pt x="7754840" y="461665"/>
                </a:cubicBezTo>
                <a:cubicBezTo>
                  <a:pt x="7640312" y="476927"/>
                  <a:pt x="7470841" y="446932"/>
                  <a:pt x="7351243" y="461665"/>
                </a:cubicBezTo>
                <a:cubicBezTo>
                  <a:pt x="7231645" y="476398"/>
                  <a:pt x="6826412" y="413434"/>
                  <a:pt x="6688190" y="461665"/>
                </a:cubicBezTo>
                <a:cubicBezTo>
                  <a:pt x="6549968" y="509896"/>
                  <a:pt x="6316365" y="431298"/>
                  <a:pt x="6111622" y="461665"/>
                </a:cubicBezTo>
                <a:cubicBezTo>
                  <a:pt x="5906879" y="492032"/>
                  <a:pt x="5690324" y="452281"/>
                  <a:pt x="5362083" y="461665"/>
                </a:cubicBezTo>
                <a:cubicBezTo>
                  <a:pt x="5033842" y="471049"/>
                  <a:pt x="5154192" y="445248"/>
                  <a:pt x="5044971" y="461665"/>
                </a:cubicBezTo>
                <a:cubicBezTo>
                  <a:pt x="4935750" y="478082"/>
                  <a:pt x="4651569" y="451046"/>
                  <a:pt x="4295432" y="461665"/>
                </a:cubicBezTo>
                <a:cubicBezTo>
                  <a:pt x="3939295" y="472284"/>
                  <a:pt x="3865368" y="412636"/>
                  <a:pt x="3632379" y="461665"/>
                </a:cubicBezTo>
                <a:cubicBezTo>
                  <a:pt x="3399390" y="510694"/>
                  <a:pt x="3231695" y="397409"/>
                  <a:pt x="2969326" y="461665"/>
                </a:cubicBezTo>
                <a:cubicBezTo>
                  <a:pt x="2706957" y="525921"/>
                  <a:pt x="2704769" y="455930"/>
                  <a:pt x="2479243" y="461665"/>
                </a:cubicBezTo>
                <a:cubicBezTo>
                  <a:pt x="2253717" y="467400"/>
                  <a:pt x="2025113" y="445488"/>
                  <a:pt x="1729704" y="461665"/>
                </a:cubicBezTo>
                <a:cubicBezTo>
                  <a:pt x="1434295" y="477842"/>
                  <a:pt x="1188291" y="428843"/>
                  <a:pt x="980166" y="461665"/>
                </a:cubicBezTo>
                <a:cubicBezTo>
                  <a:pt x="772041" y="494487"/>
                  <a:pt x="268719" y="449205"/>
                  <a:pt x="0" y="461665"/>
                </a:cubicBezTo>
                <a:cubicBezTo>
                  <a:pt x="-2949" y="303951"/>
                  <a:pt x="10692" y="203092"/>
                  <a:pt x="0" y="0"/>
                </a:cubicBezTo>
                <a:close/>
              </a:path>
              <a:path w="8648521" h="461665" stroke="0" extrusionOk="0">
                <a:moveTo>
                  <a:pt x="0" y="0"/>
                </a:moveTo>
                <a:cubicBezTo>
                  <a:pt x="199746" y="-30618"/>
                  <a:pt x="275092" y="32979"/>
                  <a:pt x="403598" y="0"/>
                </a:cubicBezTo>
                <a:cubicBezTo>
                  <a:pt x="532104" y="-32979"/>
                  <a:pt x="755327" y="54686"/>
                  <a:pt x="980166" y="0"/>
                </a:cubicBezTo>
                <a:cubicBezTo>
                  <a:pt x="1205005" y="-54686"/>
                  <a:pt x="1314183" y="5627"/>
                  <a:pt x="1556734" y="0"/>
                </a:cubicBezTo>
                <a:cubicBezTo>
                  <a:pt x="1799285" y="-5627"/>
                  <a:pt x="1954199" y="37094"/>
                  <a:pt x="2219787" y="0"/>
                </a:cubicBezTo>
                <a:cubicBezTo>
                  <a:pt x="2485375" y="-37094"/>
                  <a:pt x="2499047" y="39479"/>
                  <a:pt x="2623385" y="0"/>
                </a:cubicBezTo>
                <a:cubicBezTo>
                  <a:pt x="2747723" y="-39479"/>
                  <a:pt x="2963727" y="43518"/>
                  <a:pt x="3113468" y="0"/>
                </a:cubicBezTo>
                <a:cubicBezTo>
                  <a:pt x="3263209" y="-43518"/>
                  <a:pt x="3500211" y="1587"/>
                  <a:pt x="3603550" y="0"/>
                </a:cubicBezTo>
                <a:cubicBezTo>
                  <a:pt x="3706889" y="-1587"/>
                  <a:pt x="3995803" y="64763"/>
                  <a:pt x="4180118" y="0"/>
                </a:cubicBezTo>
                <a:cubicBezTo>
                  <a:pt x="4364433" y="-64763"/>
                  <a:pt x="4478332" y="4338"/>
                  <a:pt x="4756687" y="0"/>
                </a:cubicBezTo>
                <a:cubicBezTo>
                  <a:pt x="5035042" y="-4338"/>
                  <a:pt x="5007534" y="12258"/>
                  <a:pt x="5160284" y="0"/>
                </a:cubicBezTo>
                <a:cubicBezTo>
                  <a:pt x="5313034" y="-12258"/>
                  <a:pt x="5448686" y="49770"/>
                  <a:pt x="5736852" y="0"/>
                </a:cubicBezTo>
                <a:cubicBezTo>
                  <a:pt x="6025018" y="-49770"/>
                  <a:pt x="5993078" y="28986"/>
                  <a:pt x="6140450" y="0"/>
                </a:cubicBezTo>
                <a:cubicBezTo>
                  <a:pt x="6287822" y="-28986"/>
                  <a:pt x="6303154" y="4452"/>
                  <a:pt x="6457562" y="0"/>
                </a:cubicBezTo>
                <a:cubicBezTo>
                  <a:pt x="6611970" y="-4452"/>
                  <a:pt x="6695036" y="29667"/>
                  <a:pt x="6774675" y="0"/>
                </a:cubicBezTo>
                <a:cubicBezTo>
                  <a:pt x="6854314" y="-29667"/>
                  <a:pt x="7359437" y="44543"/>
                  <a:pt x="7524213" y="0"/>
                </a:cubicBezTo>
                <a:cubicBezTo>
                  <a:pt x="7688989" y="-44543"/>
                  <a:pt x="7868945" y="680"/>
                  <a:pt x="8014296" y="0"/>
                </a:cubicBezTo>
                <a:cubicBezTo>
                  <a:pt x="8159647" y="-680"/>
                  <a:pt x="8460429" y="30437"/>
                  <a:pt x="8648521" y="0"/>
                </a:cubicBezTo>
                <a:cubicBezTo>
                  <a:pt x="8702228" y="136222"/>
                  <a:pt x="8608684" y="326950"/>
                  <a:pt x="8648521" y="461665"/>
                </a:cubicBezTo>
                <a:cubicBezTo>
                  <a:pt x="8438181" y="511605"/>
                  <a:pt x="8144255" y="401567"/>
                  <a:pt x="7985468" y="461665"/>
                </a:cubicBezTo>
                <a:cubicBezTo>
                  <a:pt x="7826681" y="521763"/>
                  <a:pt x="7670603" y="442709"/>
                  <a:pt x="7581870" y="461665"/>
                </a:cubicBezTo>
                <a:cubicBezTo>
                  <a:pt x="7493137" y="480621"/>
                  <a:pt x="7301601" y="451254"/>
                  <a:pt x="7091787" y="461665"/>
                </a:cubicBezTo>
                <a:cubicBezTo>
                  <a:pt x="6881973" y="472076"/>
                  <a:pt x="6772722" y="451410"/>
                  <a:pt x="6688190" y="461665"/>
                </a:cubicBezTo>
                <a:cubicBezTo>
                  <a:pt x="6603658" y="471920"/>
                  <a:pt x="6393903" y="422507"/>
                  <a:pt x="6198107" y="461665"/>
                </a:cubicBezTo>
                <a:cubicBezTo>
                  <a:pt x="6002311" y="500823"/>
                  <a:pt x="5975619" y="453601"/>
                  <a:pt x="5794509" y="461665"/>
                </a:cubicBezTo>
                <a:cubicBezTo>
                  <a:pt x="5613399" y="469729"/>
                  <a:pt x="5508057" y="417600"/>
                  <a:pt x="5390911" y="461665"/>
                </a:cubicBezTo>
                <a:cubicBezTo>
                  <a:pt x="5273765" y="505730"/>
                  <a:pt x="5041000" y="423415"/>
                  <a:pt x="4727858" y="461665"/>
                </a:cubicBezTo>
                <a:cubicBezTo>
                  <a:pt x="4414716" y="499915"/>
                  <a:pt x="4334500" y="432237"/>
                  <a:pt x="4064805" y="461665"/>
                </a:cubicBezTo>
                <a:cubicBezTo>
                  <a:pt x="3795110" y="491093"/>
                  <a:pt x="3769715" y="399909"/>
                  <a:pt x="3488237" y="461665"/>
                </a:cubicBezTo>
                <a:cubicBezTo>
                  <a:pt x="3206759" y="523421"/>
                  <a:pt x="3274077" y="442423"/>
                  <a:pt x="3084639" y="461665"/>
                </a:cubicBezTo>
                <a:cubicBezTo>
                  <a:pt x="2895201" y="480907"/>
                  <a:pt x="2838116" y="420986"/>
                  <a:pt x="2681042" y="461665"/>
                </a:cubicBezTo>
                <a:cubicBezTo>
                  <a:pt x="2523968" y="502344"/>
                  <a:pt x="2458796" y="443191"/>
                  <a:pt x="2363929" y="461665"/>
                </a:cubicBezTo>
                <a:cubicBezTo>
                  <a:pt x="2269062" y="480139"/>
                  <a:pt x="1985463" y="447052"/>
                  <a:pt x="1614391" y="461665"/>
                </a:cubicBezTo>
                <a:cubicBezTo>
                  <a:pt x="1243319" y="476278"/>
                  <a:pt x="1125876" y="392270"/>
                  <a:pt x="864852" y="461665"/>
                </a:cubicBezTo>
                <a:cubicBezTo>
                  <a:pt x="603828" y="531060"/>
                  <a:pt x="325652" y="377765"/>
                  <a:pt x="0" y="461665"/>
                </a:cubicBezTo>
                <a:cubicBezTo>
                  <a:pt x="-38630" y="269723"/>
                  <a:pt x="7060" y="215029"/>
                  <a:pt x="0" y="0"/>
                </a:cubicBezTo>
                <a:close/>
              </a:path>
            </a:pathLst>
          </a:custGeom>
          <a:ln w="28575">
            <a:extLst>
              <a:ext uri="{C807C97D-BFC1-408E-A445-0C87EB9F89A2}">
                <ask:lineSketchStyleProps xmlns:ask="http://schemas.microsoft.com/office/drawing/2018/sketchyshapes" sd="116640195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989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抓牢明显衍射条件：一个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（波长）</a:t>
            </a:r>
            <a:r>
              <a:rPr lang="zh-CN" altLang="en-US" sz="2400" dirty="0">
                <a:solidFill>
                  <a:srgbClr val="00989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要大，一个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（障碍物）</a:t>
            </a:r>
            <a:r>
              <a:rPr lang="zh-CN" altLang="en-US" sz="2400" dirty="0">
                <a:solidFill>
                  <a:srgbClr val="00989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要小</a:t>
            </a:r>
          </a:p>
        </p:txBody>
      </p:sp>
    </p:spTree>
    <p:extLst>
      <p:ext uri="{BB962C8B-B14F-4D97-AF65-F5344CB8AC3E}">
        <p14:creationId xmlns:p14="http://schemas.microsoft.com/office/powerpoint/2010/main" val="409347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2QwZTY4M2M5ZmRkNTc5NTY5YWRjZDA1YjE4NjIyMD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419</Words>
  <Application>Microsoft Office PowerPoint</Application>
  <PresentationFormat>宽屏</PresentationFormat>
  <Paragraphs>36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黑体</vt:lpstr>
      <vt:lpstr>Arial</vt:lpstr>
      <vt:lpstr>Calibri</vt:lpstr>
      <vt:lpstr>Cambria Math</vt:lpstr>
      <vt:lpstr>Raleway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7</cp:revision>
  <dcterms:created xsi:type="dcterms:W3CDTF">2022-05-30T01:56:00Z</dcterms:created>
  <dcterms:modified xsi:type="dcterms:W3CDTF">2023-07-03T03:50:31Z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C35EA4413A7F400A804304A2E9859054</vt:lpwstr>
  </property>
  <property fmtid="{D5CDD505-2E9C-101B-9397-08002B2CF9AE}" pid="3" name="KSOProductBuildVer">
    <vt:lpwstr>2052-11.1.0.11636</vt:lpwstr>
  </property>
</Properties>
</file>