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2" r:id="rId4"/>
    <p:sldId id="263" r:id="rId5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1" d="100"/>
          <a:sy n="91" d="100"/>
        </p:scale>
        <p:origin x="4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4725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2" y="25510"/>
            <a:ext cx="2400651" cy="492440"/>
          </a:xfrm>
          <a:prstGeom prst="rect">
            <a:avLst/>
          </a:prstGeom>
          <a:noFill/>
        </p:spPr>
        <p:txBody>
          <a:bodyPr wrap="none" lIns="121917" tIns="60959" rIns="121917" bIns="60959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光与电磁波系列</a:t>
            </a: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30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50293" y="2503372"/>
            <a:ext cx="7372531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735" dirty="0">
                <a:latin typeface="黑体" panose="02010609060101010101" pitchFamily="49" charset="-122"/>
                <a:ea typeface="黑体" panose="02010609060101010101" pitchFamily="49" charset="-122"/>
              </a:rPr>
              <a:t>电磁振荡变化多  能量守恒最牢靠</a:t>
            </a:r>
            <a:endParaRPr lang="id-ID" sz="3735" dirty="0">
              <a:latin typeface="Raleway" panose="020B0003030101060003" pitchFamily="34" charset="0"/>
            </a:endParaRPr>
          </a:p>
        </p:txBody>
      </p:sp>
      <p:sp>
        <p:nvSpPr>
          <p:cNvPr id="8" name="Oval 61"/>
          <p:cNvSpPr/>
          <p:nvPr/>
        </p:nvSpPr>
        <p:spPr>
          <a:xfrm>
            <a:off x="1589892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9" name="Oval 62"/>
          <p:cNvSpPr/>
          <p:nvPr/>
        </p:nvSpPr>
        <p:spPr>
          <a:xfrm>
            <a:off x="1921175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" name="Oval 63"/>
          <p:cNvSpPr/>
          <p:nvPr/>
        </p:nvSpPr>
        <p:spPr>
          <a:xfrm>
            <a:off x="1755533" y="2114719"/>
            <a:ext cx="1087331" cy="1024696"/>
          </a:xfrm>
          <a:prstGeom prst="ellipse">
            <a:avLst/>
          </a:prstGeom>
          <a:solidFill>
            <a:srgbClr val="4E9F8E">
              <a:alpha val="6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000" b="1" dirty="0"/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ldLvl="0" animBg="1"/>
      <p:bldP spid="9" grpId="0" bldLvl="0" animBg="1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5623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电磁振荡变化多  能量守恒最牢靠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42987" y="625978"/>
            <a:ext cx="11513653" cy="2687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zh-CN" altLang="en-US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2020</a:t>
            </a:r>
            <a:r>
              <a:rPr lang="en-US" altLang="zh-CN" sz="2135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浙江</a:t>
            </a:r>
            <a:r>
              <a:rPr lang="en-US" altLang="zh-CN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月卷）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如图所示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单刀双掷开关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先打到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端让电容器充满电。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t=0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时开关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打</a:t>
            </a:r>
            <a:b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到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端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,t=0.02 s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LC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回路中电容器下极板带正电荷且电荷量第一次达到最大值。则 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A.LC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回路的周期为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0.02 s</a:t>
            </a: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B.LC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回路的电流最大时电容器中电场能最大</a:t>
            </a: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C.t=1.01 s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时线圈中磁场能最大</a:t>
            </a: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D.t=1.01 s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时回路中电流沿顺时针方向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7265122" y="2720300"/>
            <a:ext cx="2333225" cy="941840"/>
            <a:chOff x="971600" y="3399842"/>
            <a:chExt cx="1374494" cy="936104"/>
          </a:xfrm>
        </p:grpSpPr>
        <p:pic>
          <p:nvPicPr>
            <p:cNvPr id="14338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5000"/>
            <a:stretch>
              <a:fillRect/>
            </a:stretch>
          </p:blipFill>
          <p:spPr bwMode="auto">
            <a:xfrm>
              <a:off x="2003033" y="3399842"/>
              <a:ext cx="343061" cy="936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02"/>
            <a:stretch>
              <a:fillRect/>
            </a:stretch>
          </p:blipFill>
          <p:spPr bwMode="auto">
            <a:xfrm>
              <a:off x="971600" y="3399842"/>
              <a:ext cx="1044253" cy="936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6" name="TextBox 25"/>
          <p:cNvSpPr txBox="1"/>
          <p:nvPr/>
        </p:nvSpPr>
        <p:spPr>
          <a:xfrm>
            <a:off x="6925899" y="1935932"/>
            <a:ext cx="3225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/>
              <a:t>Q</a:t>
            </a:r>
          </a:p>
        </p:txBody>
      </p:sp>
      <p:grpSp>
        <p:nvGrpSpPr>
          <p:cNvPr id="14337" name="组合 14336"/>
          <p:cNvGrpSpPr/>
          <p:nvPr/>
        </p:nvGrpSpPr>
        <p:grpSpPr>
          <a:xfrm>
            <a:off x="6951548" y="3040768"/>
            <a:ext cx="2826070" cy="504252"/>
            <a:chOff x="699436" y="3990472"/>
            <a:chExt cx="2119553" cy="37818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1752820" y="4069973"/>
                  <a:ext cx="225062" cy="2986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1065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065" b="1" i="1">
                                <a:latin typeface="Cambria Math" panose="02040503050406030204"/>
                              </a:rPr>
                              <m:t>𝑻</m:t>
                            </m:r>
                          </m:num>
                          <m:den>
                            <m:r>
                              <a:rPr lang="en-US" altLang="zh-CN" sz="1065" b="1" i="1">
                                <a:latin typeface="Cambria Math" panose="02040503050406030204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zh-CN" altLang="en-US" sz="1065" b="1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2820" y="4069973"/>
                  <a:ext cx="225062" cy="298688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336" name="TextBox 14335"/>
            <p:cNvSpPr txBox="1"/>
            <p:nvPr/>
          </p:nvSpPr>
          <p:spPr>
            <a:xfrm>
              <a:off x="699436" y="3990472"/>
              <a:ext cx="203421" cy="223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335" b="1" dirty="0"/>
                <a:t>0</a:t>
              </a:r>
              <a:endParaRPr lang="zh-CN" altLang="en-US" sz="1335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2593927" y="4113583"/>
                  <a:ext cx="225062" cy="19240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1065" b="1" i="1">
                            <a:latin typeface="Cambria Math" panose="02040503050406030204"/>
                          </a:rPr>
                          <m:t>𝑻</m:t>
                        </m:r>
                      </m:oMath>
                    </m:oMathPara>
                  </a14:m>
                  <a:endParaRPr lang="zh-CN" altLang="en-US" sz="1065" b="1" i="1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93927" y="4113583"/>
                  <a:ext cx="225062" cy="192409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339" name="TextBox 14338"/>
          <p:cNvSpPr txBox="1"/>
          <p:nvPr/>
        </p:nvSpPr>
        <p:spPr>
          <a:xfrm>
            <a:off x="7260364" y="1944135"/>
            <a:ext cx="309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>
                <a:solidFill>
                  <a:srgbClr val="0000FF"/>
                </a:solidFill>
              </a:rPr>
              <a:t>E</a:t>
            </a:r>
            <a:endParaRPr lang="zh-CN" altLang="en-US" sz="2000" b="1" i="1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7561812" y="1945956"/>
                <a:ext cx="579518" cy="3931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00" b="1" i="1" dirty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b="1" i="1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𝑬</m:t>
                          </m:r>
                        </m:e>
                        <m:sub>
                          <m:r>
                            <a:rPr lang="zh-CN" altLang="en-US" sz="1600" b="1" i="1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电</m:t>
                          </m:r>
                        </m:sub>
                      </m:sSub>
                    </m:oMath>
                  </m:oMathPara>
                </a14:m>
                <a:endParaRPr lang="zh-CN" altLang="en-US" sz="1600" b="1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1812" y="1945956"/>
                <a:ext cx="579518" cy="393121"/>
              </a:xfrm>
              <a:prstGeom prst="rect">
                <a:avLst/>
              </a:prstGeom>
              <a:blipFill>
                <a:blip r:embed="rId5"/>
                <a:stretch>
                  <a:fillRect b="-169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341" name="组合 14340"/>
          <p:cNvGrpSpPr/>
          <p:nvPr/>
        </p:nvGrpSpPr>
        <p:grpSpPr>
          <a:xfrm>
            <a:off x="7248125" y="2182146"/>
            <a:ext cx="3100136" cy="1726903"/>
            <a:chOff x="971599" y="3053199"/>
            <a:chExt cx="1750769" cy="1027020"/>
          </a:xfrm>
        </p:grpSpPr>
        <p:grpSp>
          <p:nvGrpSpPr>
            <p:cNvPr id="8" name="组合 7"/>
            <p:cNvGrpSpPr/>
            <p:nvPr/>
          </p:nvGrpSpPr>
          <p:grpSpPr>
            <a:xfrm>
              <a:off x="971599" y="3053199"/>
              <a:ext cx="1656186" cy="1027020"/>
              <a:chOff x="1259631" y="3197215"/>
              <a:chExt cx="1656186" cy="1027020"/>
            </a:xfrm>
          </p:grpSpPr>
          <p:sp>
            <p:nvSpPr>
              <p:cNvPr id="9" name="Line 36"/>
              <p:cNvSpPr>
                <a:spLocks noChangeShapeType="1"/>
              </p:cNvSpPr>
              <p:nvPr/>
            </p:nvSpPr>
            <p:spPr bwMode="auto">
              <a:xfrm flipH="1" flipV="1">
                <a:off x="1259631" y="3197215"/>
                <a:ext cx="9598" cy="1027020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sp>
            <p:nvSpPr>
              <p:cNvPr id="10" name="Line 36"/>
              <p:cNvSpPr>
                <a:spLocks noChangeShapeType="1"/>
              </p:cNvSpPr>
              <p:nvPr/>
            </p:nvSpPr>
            <p:spPr bwMode="auto">
              <a:xfrm>
                <a:off x="1263295" y="3800707"/>
                <a:ext cx="1652522" cy="4770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</p:grpSp>
        <p:sp>
          <p:nvSpPr>
            <p:cNvPr id="14340" name="TextBox 14339"/>
            <p:cNvSpPr txBox="1"/>
            <p:nvPr/>
          </p:nvSpPr>
          <p:spPr>
            <a:xfrm>
              <a:off x="2579152" y="3531160"/>
              <a:ext cx="143216" cy="2013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dirty="0"/>
                <a:t>t</a:t>
              </a:r>
              <a:endParaRPr lang="zh-CN" altLang="en-US" sz="1600" dirty="0"/>
            </a:p>
          </p:txBody>
        </p:sp>
      </p:grpSp>
      <p:sp>
        <p:nvSpPr>
          <p:cNvPr id="14343" name="TextBox 14342"/>
          <p:cNvSpPr txBox="1"/>
          <p:nvPr/>
        </p:nvSpPr>
        <p:spPr>
          <a:xfrm>
            <a:off x="7285400" y="2532010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/>
              <a:t>放电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933539" y="2518517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/>
              <a:t>充电</a:t>
            </a:r>
          </a:p>
        </p:txBody>
      </p:sp>
      <p:cxnSp>
        <p:nvCxnSpPr>
          <p:cNvPr id="60" name="直接连接符 59"/>
          <p:cNvCxnSpPr>
            <a:cxnSpLocks/>
          </p:cNvCxnSpPr>
          <p:nvPr/>
        </p:nvCxnSpPr>
        <p:spPr>
          <a:xfrm flipH="1">
            <a:off x="8446138" y="2471243"/>
            <a:ext cx="21106" cy="358024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>
            <a:cxnSpLocks/>
          </p:cNvCxnSpPr>
          <p:nvPr/>
        </p:nvCxnSpPr>
        <p:spPr>
          <a:xfrm flipH="1">
            <a:off x="9571259" y="2509018"/>
            <a:ext cx="27088" cy="354247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/>
          <p:cNvCxnSpPr/>
          <p:nvPr/>
        </p:nvCxnSpPr>
        <p:spPr>
          <a:xfrm flipH="1">
            <a:off x="7848427" y="2471243"/>
            <a:ext cx="39733" cy="358024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/>
          <p:cNvCxnSpPr>
            <a:cxnSpLocks/>
          </p:cNvCxnSpPr>
          <p:nvPr/>
        </p:nvCxnSpPr>
        <p:spPr>
          <a:xfrm>
            <a:off x="9028651" y="2471243"/>
            <a:ext cx="0" cy="358024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8467244" y="2522511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/>
              <a:t>放电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9115383" y="2509018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/>
              <a:t>充电</a:t>
            </a:r>
          </a:p>
        </p:txBody>
      </p:sp>
      <p:pic>
        <p:nvPicPr>
          <p:cNvPr id="87" name="图片 3" descr="textimage31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79509" y="3576037"/>
            <a:ext cx="3143272" cy="11875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2923517" y="3794244"/>
                <a:ext cx="645881" cy="2974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335" b="1" dirty="0">
                          <a:solidFill>
                            <a:srgbClr val="FF000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+++</m:t>
                      </m:r>
                    </m:oMath>
                  </m:oMathPara>
                </a14:m>
                <a:endParaRPr lang="zh-CN" altLang="en-US" sz="1335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3517" y="3794244"/>
                <a:ext cx="645881" cy="297454"/>
              </a:xfrm>
              <a:prstGeom prst="rect">
                <a:avLst/>
              </a:prstGeom>
              <a:blipFill rotWithShape="1">
                <a:blip r:embed="rId8"/>
                <a:stretch>
                  <a:fillRect l="-95" t="-40" r="10" b="1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67" name="TextBox 14366"/>
          <p:cNvSpPr txBox="1"/>
          <p:nvPr/>
        </p:nvSpPr>
        <p:spPr>
          <a:xfrm>
            <a:off x="1212322" y="5078015"/>
            <a:ext cx="4086375" cy="1336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65" b="1" dirty="0">
                <a:solidFill>
                  <a:srgbClr val="0000FF"/>
                </a:solidFill>
              </a:rPr>
              <a:t>电量、电场、电场能同增同减同变化</a:t>
            </a:r>
            <a:endParaRPr lang="en-US" altLang="zh-CN" sz="1865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1865" b="1" dirty="0">
                <a:solidFill>
                  <a:srgbClr val="0000FF"/>
                </a:solidFill>
              </a:rPr>
              <a:t>电流、磁场、磁场能同增同减同变化</a:t>
            </a:r>
            <a:endParaRPr lang="en-US" altLang="zh-CN" sz="1865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1865" b="1" dirty="0">
                <a:solidFill>
                  <a:srgbClr val="0000FF"/>
                </a:solidFill>
              </a:rPr>
              <a:t>电场能量 、磁场能，你增我减来守恒</a:t>
            </a:r>
          </a:p>
        </p:txBody>
      </p:sp>
      <p:sp>
        <p:nvSpPr>
          <p:cNvPr id="53" name="TextBox 16"/>
          <p:cNvSpPr txBox="1"/>
          <p:nvPr/>
        </p:nvSpPr>
        <p:spPr>
          <a:xfrm>
            <a:off x="10540063" y="1139465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en-US" altLang="zh-CN" sz="32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C</a:t>
            </a:r>
            <a:endParaRPr lang="zh-CN" altLang="en-US" sz="3200" b="1" dirty="0">
              <a:solidFill>
                <a:srgbClr val="FF0000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56">
            <a:extLst>
              <a:ext uri="{FF2B5EF4-FFF2-40B4-BE49-F238E27FC236}">
                <a16:creationId xmlns:a16="http://schemas.microsoft.com/office/drawing/2014/main" id="{04A34AF1-4880-BB4F-C71A-F056C50F14D6}"/>
              </a:ext>
            </a:extLst>
          </p:cNvPr>
          <p:cNvGrpSpPr>
            <a:grpSpLocks noChangeAspect="1"/>
          </p:cNvGrpSpPr>
          <p:nvPr/>
        </p:nvGrpSpPr>
        <p:grpSpPr bwMode="auto">
          <a:xfrm flipV="1">
            <a:off x="7265121" y="4872872"/>
            <a:ext cx="2333225" cy="1023187"/>
            <a:chOff x="2208" y="2544"/>
            <a:chExt cx="2208" cy="672"/>
          </a:xfrm>
        </p:grpSpPr>
        <p:sp>
          <p:nvSpPr>
            <p:cNvPr id="6" name="Freeform 57">
              <a:extLst>
                <a:ext uri="{FF2B5EF4-FFF2-40B4-BE49-F238E27FC236}">
                  <a16:creationId xmlns:a16="http://schemas.microsoft.com/office/drawing/2014/main" id="{0437B541-2C43-5F19-9410-DA1F7666E11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208" y="2544"/>
              <a:ext cx="1104" cy="336"/>
            </a:xfrm>
            <a:custGeom>
              <a:avLst/>
              <a:gdLst>
                <a:gd name="T0" fmla="*/ 0 w 1104"/>
                <a:gd name="T1" fmla="*/ 336 h 336"/>
                <a:gd name="T2" fmla="*/ 528 w 1104"/>
                <a:gd name="T3" fmla="*/ 0 h 336"/>
                <a:gd name="T4" fmla="*/ 1104 w 1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04" h="336">
                  <a:moveTo>
                    <a:pt x="0" y="336"/>
                  </a:moveTo>
                  <a:cubicBezTo>
                    <a:pt x="172" y="168"/>
                    <a:pt x="344" y="0"/>
                    <a:pt x="528" y="0"/>
                  </a:cubicBezTo>
                  <a:cubicBezTo>
                    <a:pt x="712" y="0"/>
                    <a:pt x="908" y="168"/>
                    <a:pt x="1104" y="336"/>
                  </a:cubicBezTo>
                </a:path>
              </a:pathLst>
            </a:custGeom>
            <a:noFill/>
            <a:ln w="12700" cmpd="sng">
              <a:solidFill>
                <a:srgbClr val="33CC33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2400"/>
            </a:p>
          </p:txBody>
        </p:sp>
        <p:sp>
          <p:nvSpPr>
            <p:cNvPr id="7" name="Freeform 58">
              <a:extLst>
                <a:ext uri="{FF2B5EF4-FFF2-40B4-BE49-F238E27FC236}">
                  <a16:creationId xmlns:a16="http://schemas.microsoft.com/office/drawing/2014/main" id="{297D67DC-32BF-1000-86D7-A1407C501E16}"/>
                </a:ext>
              </a:extLst>
            </p:cNvPr>
            <p:cNvSpPr>
              <a:spLocks noChangeAspect="1"/>
            </p:cNvSpPr>
            <p:nvPr/>
          </p:nvSpPr>
          <p:spPr bwMode="auto">
            <a:xfrm rot="10798380">
              <a:off x="3312" y="2880"/>
              <a:ext cx="1104" cy="336"/>
            </a:xfrm>
            <a:custGeom>
              <a:avLst/>
              <a:gdLst>
                <a:gd name="T0" fmla="*/ 0 w 1104"/>
                <a:gd name="T1" fmla="*/ 336 h 336"/>
                <a:gd name="T2" fmla="*/ 528 w 1104"/>
                <a:gd name="T3" fmla="*/ 0 h 336"/>
                <a:gd name="T4" fmla="*/ 1104 w 1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04" h="336">
                  <a:moveTo>
                    <a:pt x="0" y="336"/>
                  </a:moveTo>
                  <a:cubicBezTo>
                    <a:pt x="172" y="168"/>
                    <a:pt x="344" y="0"/>
                    <a:pt x="528" y="0"/>
                  </a:cubicBezTo>
                  <a:cubicBezTo>
                    <a:pt x="712" y="0"/>
                    <a:pt x="908" y="168"/>
                    <a:pt x="1104" y="336"/>
                  </a:cubicBezTo>
                </a:path>
              </a:pathLst>
            </a:custGeom>
            <a:noFill/>
            <a:ln w="12700" cmpd="sng">
              <a:solidFill>
                <a:srgbClr val="33CC33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240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42">
                <a:extLst>
                  <a:ext uri="{FF2B5EF4-FFF2-40B4-BE49-F238E27FC236}">
                    <a16:creationId xmlns:a16="http://schemas.microsoft.com/office/drawing/2014/main" id="{AE018F86-4CE0-B468-234C-9CA8AF272E80}"/>
                  </a:ext>
                </a:extLst>
              </p:cNvPr>
              <p:cNvSpPr txBox="1"/>
              <p:nvPr/>
            </p:nvSpPr>
            <p:spPr>
              <a:xfrm>
                <a:off x="6668439" y="4242373"/>
                <a:ext cx="494030" cy="346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00" b="1" i="1" dirty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b="1" i="1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𝑬</m:t>
                          </m:r>
                        </m:e>
                        <m:sub>
                          <m:r>
                            <a:rPr lang="zh-CN" altLang="en-US" sz="1600" b="1" i="1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磁</m:t>
                          </m:r>
                        </m:sub>
                      </m:sSub>
                    </m:oMath>
                  </m:oMathPara>
                </a14:m>
                <a:endParaRPr lang="zh-CN" altLang="en-US" sz="1600" b="1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2" name="TextBox 42">
                <a:extLst>
                  <a:ext uri="{FF2B5EF4-FFF2-40B4-BE49-F238E27FC236}">
                    <a16:creationId xmlns:a16="http://schemas.microsoft.com/office/drawing/2014/main" id="{AE018F86-4CE0-B468-234C-9CA8AF272E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8439" y="4242373"/>
                <a:ext cx="494030" cy="346075"/>
              </a:xfrm>
              <a:prstGeom prst="rect">
                <a:avLst/>
              </a:prstGeom>
              <a:blipFill>
                <a:blip r:embed="rId10"/>
                <a:stretch>
                  <a:fillRect r="-6173" b="-3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组合 12">
            <a:extLst>
              <a:ext uri="{FF2B5EF4-FFF2-40B4-BE49-F238E27FC236}">
                <a16:creationId xmlns:a16="http://schemas.microsoft.com/office/drawing/2014/main" id="{8511ACC9-0A30-C883-249C-5982479278C5}"/>
              </a:ext>
            </a:extLst>
          </p:cNvPr>
          <p:cNvGrpSpPr/>
          <p:nvPr/>
        </p:nvGrpSpPr>
        <p:grpSpPr>
          <a:xfrm>
            <a:off x="7248125" y="4661391"/>
            <a:ext cx="3165196" cy="1431932"/>
            <a:chOff x="967938" y="2945007"/>
            <a:chExt cx="1831869" cy="941915"/>
          </a:xfrm>
        </p:grpSpPr>
        <p:grpSp>
          <p:nvGrpSpPr>
            <p:cNvPr id="14" name="组合 13">
              <a:extLst>
                <a:ext uri="{FF2B5EF4-FFF2-40B4-BE49-F238E27FC236}">
                  <a16:creationId xmlns:a16="http://schemas.microsoft.com/office/drawing/2014/main" id="{FAC87257-D780-6277-1546-C8D4FCE8F859}"/>
                </a:ext>
              </a:extLst>
            </p:cNvPr>
            <p:cNvGrpSpPr/>
            <p:nvPr/>
          </p:nvGrpSpPr>
          <p:grpSpPr>
            <a:xfrm>
              <a:off x="967938" y="2945007"/>
              <a:ext cx="1804684" cy="941915"/>
              <a:chOff x="1255970" y="3089023"/>
              <a:chExt cx="1804684" cy="941915"/>
            </a:xfrm>
          </p:grpSpPr>
          <p:sp>
            <p:nvSpPr>
              <p:cNvPr id="16" name="Line 36">
                <a:extLst>
                  <a:ext uri="{FF2B5EF4-FFF2-40B4-BE49-F238E27FC236}">
                    <a16:creationId xmlns:a16="http://schemas.microsoft.com/office/drawing/2014/main" id="{144A1983-B722-8940-AC7F-5E6491AABC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55970" y="3089023"/>
                <a:ext cx="0" cy="941915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sp>
            <p:nvSpPr>
              <p:cNvPr id="17" name="Line 36">
                <a:extLst>
                  <a:ext uri="{FF2B5EF4-FFF2-40B4-BE49-F238E27FC236}">
                    <a16:creationId xmlns:a16="http://schemas.microsoft.com/office/drawing/2014/main" id="{8F29747B-1941-17E4-6969-A2B5A48E9A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70479" y="3555553"/>
                <a:ext cx="1790175" cy="18209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</p:grpSp>
        <p:sp>
          <p:nvSpPr>
            <p:cNvPr id="15" name="TextBox 47">
              <a:extLst>
                <a:ext uri="{FF2B5EF4-FFF2-40B4-BE49-F238E27FC236}">
                  <a16:creationId xmlns:a16="http://schemas.microsoft.com/office/drawing/2014/main" id="{9804B112-6C5D-F6DA-E2AA-9C216CA84E5A}"/>
                </a:ext>
              </a:extLst>
            </p:cNvPr>
            <p:cNvSpPr txBox="1"/>
            <p:nvPr/>
          </p:nvSpPr>
          <p:spPr>
            <a:xfrm>
              <a:off x="2653037" y="3407703"/>
              <a:ext cx="146770" cy="2226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dirty="0"/>
                <a:t>t</a:t>
              </a:r>
              <a:endParaRPr lang="zh-CN" altLang="en-US" sz="1600" dirty="0"/>
            </a:p>
          </p:txBody>
        </p: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1B31FCFE-68FC-E528-32D7-357DA2817754}"/>
              </a:ext>
            </a:extLst>
          </p:cNvPr>
          <p:cNvGrpSpPr/>
          <p:nvPr/>
        </p:nvGrpSpPr>
        <p:grpSpPr>
          <a:xfrm>
            <a:off x="6925898" y="5306625"/>
            <a:ext cx="2853917" cy="456418"/>
            <a:chOff x="4354044" y="3780577"/>
            <a:chExt cx="2140438" cy="3423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26">
                  <a:extLst>
                    <a:ext uri="{FF2B5EF4-FFF2-40B4-BE49-F238E27FC236}">
                      <a16:creationId xmlns:a16="http://schemas.microsoft.com/office/drawing/2014/main" id="{CE727876-5CBB-F364-7CDD-17BB1376C14F}"/>
                    </a:ext>
                  </a:extLst>
                </p:cNvPr>
                <p:cNvSpPr txBox="1"/>
                <p:nvPr/>
              </p:nvSpPr>
              <p:spPr>
                <a:xfrm>
                  <a:off x="5469334" y="3824203"/>
                  <a:ext cx="225062" cy="2986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1065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065" b="1" i="1">
                                <a:latin typeface="Cambria Math" panose="02040503050406030204"/>
                              </a:rPr>
                              <m:t>𝑻</m:t>
                            </m:r>
                          </m:num>
                          <m:den>
                            <m:r>
                              <a:rPr lang="en-US" altLang="zh-CN" sz="1065" b="1" i="1">
                                <a:latin typeface="Cambria Math" panose="02040503050406030204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zh-CN" altLang="en-US" sz="1065" b="1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69334" y="3824203"/>
                  <a:ext cx="225062" cy="298688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TextBox 50">
              <a:extLst>
                <a:ext uri="{FF2B5EF4-FFF2-40B4-BE49-F238E27FC236}">
                  <a16:creationId xmlns:a16="http://schemas.microsoft.com/office/drawing/2014/main" id="{8D34A0B2-605A-6304-7078-B5C52EF53EAD}"/>
                </a:ext>
              </a:extLst>
            </p:cNvPr>
            <p:cNvSpPr txBox="1"/>
            <p:nvPr/>
          </p:nvSpPr>
          <p:spPr>
            <a:xfrm>
              <a:off x="4354044" y="3780577"/>
              <a:ext cx="203421" cy="223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335" b="1" dirty="0"/>
                <a:t>0</a:t>
              </a:r>
              <a:endParaRPr lang="zh-CN" altLang="en-US" sz="1335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51">
                  <a:extLst>
                    <a:ext uri="{FF2B5EF4-FFF2-40B4-BE49-F238E27FC236}">
                      <a16:creationId xmlns:a16="http://schemas.microsoft.com/office/drawing/2014/main" id="{AFA60A12-92BA-D831-0B38-5B3D2D256B07}"/>
                    </a:ext>
                  </a:extLst>
                </p:cNvPr>
                <p:cNvSpPr txBox="1"/>
                <p:nvPr/>
              </p:nvSpPr>
              <p:spPr>
                <a:xfrm>
                  <a:off x="6269420" y="3849335"/>
                  <a:ext cx="225062" cy="19240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1065" b="1" i="1">
                            <a:latin typeface="Cambria Math" panose="02040503050406030204"/>
                          </a:rPr>
                          <m:t>𝑻</m:t>
                        </m:r>
                      </m:oMath>
                    </m:oMathPara>
                  </a14:m>
                  <a:endParaRPr lang="zh-CN" altLang="en-US" sz="1065" b="1" i="1" dirty="0"/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69420" y="3849335"/>
                  <a:ext cx="225062" cy="192409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53">
            <a:extLst>
              <a:ext uri="{FF2B5EF4-FFF2-40B4-BE49-F238E27FC236}">
                <a16:creationId xmlns:a16="http://schemas.microsoft.com/office/drawing/2014/main" id="{6A570EE0-667F-7E2D-52F0-05A3B51A82BA}"/>
              </a:ext>
            </a:extLst>
          </p:cNvPr>
          <p:cNvSpPr txBox="1"/>
          <p:nvPr/>
        </p:nvSpPr>
        <p:spPr>
          <a:xfrm>
            <a:off x="7197404" y="4242643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23" name="TextBox 54">
            <a:extLst>
              <a:ext uri="{FF2B5EF4-FFF2-40B4-BE49-F238E27FC236}">
                <a16:creationId xmlns:a16="http://schemas.microsoft.com/office/drawing/2014/main" id="{748305B1-C42B-3A33-0237-4D209C42F560}"/>
              </a:ext>
            </a:extLst>
          </p:cNvPr>
          <p:cNvSpPr txBox="1"/>
          <p:nvPr/>
        </p:nvSpPr>
        <p:spPr>
          <a:xfrm>
            <a:off x="7558405" y="4242435"/>
            <a:ext cx="2959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i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AEF7CFE4-EC9F-C696-17A5-A0E913D871B1}"/>
              </a:ext>
            </a:extLst>
          </p:cNvPr>
          <p:cNvSpPr txBox="1"/>
          <p:nvPr/>
        </p:nvSpPr>
        <p:spPr>
          <a:xfrm>
            <a:off x="4085354" y="1565732"/>
            <a:ext cx="12133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T=0.04s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id="{16E1BE31-4539-AFF2-CE87-C2579A480B5A}"/>
                  </a:ext>
                </a:extLst>
              </p:cNvPr>
              <p:cNvSpPr txBox="1"/>
              <p:nvPr/>
            </p:nvSpPr>
            <p:spPr>
              <a:xfrm>
                <a:off x="4633544" y="2339077"/>
                <a:ext cx="1651413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CN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zh-CN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zh-CN" altLang="en-US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id="{16E1BE31-4539-AFF2-CE87-C2579A480B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3544" y="2339077"/>
                <a:ext cx="1651413" cy="61093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4339" grpId="0"/>
      <p:bldP spid="39" grpId="0"/>
      <p:bldP spid="14343" grpId="0"/>
      <p:bldP spid="57" grpId="0"/>
      <p:bldP spid="85" grpId="0"/>
      <p:bldP spid="86" grpId="0"/>
      <p:bldP spid="88" grpId="0"/>
      <p:bldP spid="14367" grpId="0"/>
      <p:bldP spid="53" grpId="0"/>
      <p:bldP spid="12" grpId="0"/>
      <p:bldP spid="22" grpId="0"/>
      <p:bldP spid="23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5623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电磁振荡变化多  能量守恒最牢靠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19141" y="499319"/>
            <a:ext cx="11325431" cy="204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algn="just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1998</a:t>
            </a:r>
            <a:r>
              <a:rPr lang="en-US" altLang="zh-CN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上海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如图所示的电路中，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是电阻不计的电感器，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是电容器。闭合开关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，待电路达到稳定状态后，再打开开关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LC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电路中将产生电磁振荡。如果规定电感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中的电流方向从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到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为正，打开开关的时刻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t=0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，那么下列四个图中中能正确表示电感中的电流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随时间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变化规律的是（          ）</a:t>
            </a:r>
          </a:p>
        </p:txBody>
      </p:sp>
      <p:grpSp>
        <p:nvGrpSpPr>
          <p:cNvPr id="18433" name="组合 18432"/>
          <p:cNvGrpSpPr/>
          <p:nvPr/>
        </p:nvGrpSpPr>
        <p:grpSpPr>
          <a:xfrm>
            <a:off x="9027943" y="2381021"/>
            <a:ext cx="1520309" cy="1719856"/>
            <a:chOff x="1307532" y="2170710"/>
            <a:chExt cx="1140232" cy="1289892"/>
          </a:xfrm>
        </p:grpSpPr>
        <p:grpSp>
          <p:nvGrpSpPr>
            <p:cNvPr id="63" name="组合 62"/>
            <p:cNvGrpSpPr/>
            <p:nvPr/>
          </p:nvGrpSpPr>
          <p:grpSpPr>
            <a:xfrm>
              <a:off x="1310285" y="2324599"/>
              <a:ext cx="1137479" cy="1136003"/>
              <a:chOff x="1310285" y="2324599"/>
              <a:chExt cx="1137479" cy="1136003"/>
            </a:xfrm>
          </p:grpSpPr>
          <p:cxnSp>
            <p:nvCxnSpPr>
              <p:cNvPr id="8" name="直接连接符 7"/>
              <p:cNvCxnSpPr/>
              <p:nvPr/>
            </p:nvCxnSpPr>
            <p:spPr>
              <a:xfrm flipV="1">
                <a:off x="1310285" y="2427734"/>
                <a:ext cx="539203" cy="4877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>
                <a:off x="1849488" y="2324599"/>
                <a:ext cx="0" cy="216024"/>
              </a:xfrm>
              <a:prstGeom prst="line">
                <a:avLst/>
              </a:prstGeom>
              <a:ln w="127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11"/>
              <p:cNvCxnSpPr/>
              <p:nvPr/>
            </p:nvCxnSpPr>
            <p:spPr>
              <a:xfrm>
                <a:off x="1907704" y="2324599"/>
                <a:ext cx="0" cy="216024"/>
              </a:xfrm>
              <a:prstGeom prst="line">
                <a:avLst/>
              </a:prstGeom>
              <a:ln w="127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/>
              <p:cNvCxnSpPr/>
              <p:nvPr/>
            </p:nvCxnSpPr>
            <p:spPr>
              <a:xfrm>
                <a:off x="1907704" y="2427734"/>
                <a:ext cx="504056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pic>
            <p:nvPicPr>
              <p:cNvPr id="18435" name="Picture 3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924" t="2" r="8215" b="-2"/>
              <a:stretch>
                <a:fillRect/>
              </a:stretch>
            </p:blipFill>
            <p:spPr bwMode="auto">
              <a:xfrm>
                <a:off x="1331640" y="2783116"/>
                <a:ext cx="1080120" cy="1545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cxnSp>
            <p:nvCxnSpPr>
              <p:cNvPr id="24" name="直接连接符 23"/>
              <p:cNvCxnSpPr/>
              <p:nvPr/>
            </p:nvCxnSpPr>
            <p:spPr>
              <a:xfrm flipH="1" flipV="1">
                <a:off x="1324810" y="2417850"/>
                <a:ext cx="6830" cy="56738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/>
            </p:nvCxnSpPr>
            <p:spPr>
              <a:xfrm flipV="1">
                <a:off x="2411760" y="2427736"/>
                <a:ext cx="0" cy="55749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矩形 38"/>
              <p:cNvSpPr/>
              <p:nvPr/>
            </p:nvSpPr>
            <p:spPr>
              <a:xfrm>
                <a:off x="2375756" y="2985235"/>
                <a:ext cx="72008" cy="229116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  <p:sp>
            <p:nvSpPr>
              <p:cNvPr id="42" name="椭圆 41"/>
              <p:cNvSpPr/>
              <p:nvPr/>
            </p:nvSpPr>
            <p:spPr>
              <a:xfrm>
                <a:off x="1310285" y="2974635"/>
                <a:ext cx="45719" cy="45719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  <p:cxnSp>
            <p:nvCxnSpPr>
              <p:cNvPr id="44" name="直接连接符 43"/>
              <p:cNvCxnSpPr/>
              <p:nvPr/>
            </p:nvCxnSpPr>
            <p:spPr>
              <a:xfrm>
                <a:off x="1356004" y="2981834"/>
                <a:ext cx="119652" cy="16598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54" name="组合 53"/>
              <p:cNvGrpSpPr/>
              <p:nvPr/>
            </p:nvGrpSpPr>
            <p:grpSpPr>
              <a:xfrm>
                <a:off x="1331640" y="3214351"/>
                <a:ext cx="1081624" cy="246251"/>
                <a:chOff x="3274352" y="3849538"/>
                <a:chExt cx="1081624" cy="246251"/>
              </a:xfrm>
            </p:grpSpPr>
            <p:cxnSp>
              <p:nvCxnSpPr>
                <p:cNvPr id="48" name="直接连接符 47"/>
                <p:cNvCxnSpPr/>
                <p:nvPr/>
              </p:nvCxnSpPr>
              <p:spPr>
                <a:xfrm flipH="1" flipV="1">
                  <a:off x="3274352" y="3849538"/>
                  <a:ext cx="1504" cy="162373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直接连接符 50"/>
                <p:cNvCxnSpPr/>
                <p:nvPr/>
              </p:nvCxnSpPr>
              <p:spPr>
                <a:xfrm flipH="1">
                  <a:off x="3275856" y="4011910"/>
                  <a:ext cx="5040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接连接符 54"/>
                <p:cNvCxnSpPr/>
                <p:nvPr/>
              </p:nvCxnSpPr>
              <p:spPr>
                <a:xfrm flipV="1">
                  <a:off x="3779912" y="3893879"/>
                  <a:ext cx="0" cy="20191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接连接符 56"/>
                <p:cNvCxnSpPr/>
                <p:nvPr/>
              </p:nvCxnSpPr>
              <p:spPr>
                <a:xfrm flipV="1">
                  <a:off x="3851920" y="3959443"/>
                  <a:ext cx="0" cy="100955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接连接符 58"/>
                <p:cNvCxnSpPr/>
                <p:nvPr/>
              </p:nvCxnSpPr>
              <p:spPr>
                <a:xfrm flipH="1">
                  <a:off x="3851920" y="4015037"/>
                  <a:ext cx="5040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直接连接符 65"/>
              <p:cNvCxnSpPr/>
              <p:nvPr/>
            </p:nvCxnSpPr>
            <p:spPr>
              <a:xfrm flipH="1" flipV="1">
                <a:off x="2404930" y="3222918"/>
                <a:ext cx="1504" cy="16237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32" name="TextBox 18431"/>
            <p:cNvSpPr txBox="1"/>
            <p:nvPr/>
          </p:nvSpPr>
          <p:spPr>
            <a:xfrm>
              <a:off x="1605844" y="2170710"/>
              <a:ext cx="214242" cy="284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865" dirty="0"/>
                <a:t>c</a:t>
              </a:r>
              <a:endParaRPr lang="zh-CN" altLang="en-US" sz="1865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307532" y="2629853"/>
              <a:ext cx="231074" cy="284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865" i="1" dirty="0"/>
                <a:t>a</a:t>
              </a:r>
              <a:endParaRPr lang="zh-CN" altLang="en-US" sz="1865" i="1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170124" y="2629227"/>
              <a:ext cx="231074" cy="284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865" i="1" dirty="0"/>
                <a:t>b</a:t>
              </a:r>
              <a:endParaRPr lang="zh-CN" altLang="en-US" sz="1865" i="1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741696" y="2547653"/>
              <a:ext cx="214242" cy="284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865" i="1" dirty="0"/>
                <a:t>L</a:t>
              </a:r>
              <a:endParaRPr lang="zh-CN" altLang="en-US" sz="1865" i="1" dirty="0"/>
            </a:p>
          </p:txBody>
        </p:sp>
      </p:grpSp>
      <p:grpSp>
        <p:nvGrpSpPr>
          <p:cNvPr id="18438" name="组合 18437"/>
          <p:cNvGrpSpPr/>
          <p:nvPr/>
        </p:nvGrpSpPr>
        <p:grpSpPr>
          <a:xfrm>
            <a:off x="771026" y="2516122"/>
            <a:ext cx="7287427" cy="1825756"/>
            <a:chOff x="611560" y="2214969"/>
            <a:chExt cx="5465570" cy="1369317"/>
          </a:xfrm>
        </p:grpSpPr>
        <p:grpSp>
          <p:nvGrpSpPr>
            <p:cNvPr id="73" name="组合 72"/>
            <p:cNvGrpSpPr/>
            <p:nvPr/>
          </p:nvGrpSpPr>
          <p:grpSpPr>
            <a:xfrm>
              <a:off x="611560" y="2214969"/>
              <a:ext cx="5465570" cy="961961"/>
              <a:chOff x="3469997" y="2765133"/>
              <a:chExt cx="5465570" cy="961961"/>
            </a:xfrm>
          </p:grpSpPr>
          <p:grpSp>
            <p:nvGrpSpPr>
              <p:cNvPr id="74" name="组合 73"/>
              <p:cNvGrpSpPr/>
              <p:nvPr/>
            </p:nvGrpSpPr>
            <p:grpSpPr>
              <a:xfrm>
                <a:off x="3469997" y="2766473"/>
                <a:ext cx="1198309" cy="948569"/>
                <a:chOff x="4572000" y="2516483"/>
                <a:chExt cx="1198309" cy="948569"/>
              </a:xfrm>
            </p:grpSpPr>
            <p:grpSp>
              <p:nvGrpSpPr>
                <p:cNvPr id="113" name="组合 112"/>
                <p:cNvGrpSpPr/>
                <p:nvPr/>
              </p:nvGrpSpPr>
              <p:grpSpPr>
                <a:xfrm>
                  <a:off x="4572000" y="2516483"/>
                  <a:ext cx="1198309" cy="948569"/>
                  <a:chOff x="4572000" y="2516483"/>
                  <a:chExt cx="1198309" cy="948569"/>
                </a:xfrm>
              </p:grpSpPr>
              <p:grpSp>
                <p:nvGrpSpPr>
                  <p:cNvPr id="118" name="组合 117"/>
                  <p:cNvGrpSpPr/>
                  <p:nvPr/>
                </p:nvGrpSpPr>
                <p:grpSpPr>
                  <a:xfrm>
                    <a:off x="4788024" y="2670371"/>
                    <a:ext cx="982285" cy="794681"/>
                    <a:chOff x="971600" y="3212159"/>
                    <a:chExt cx="982285" cy="794681"/>
                  </a:xfrm>
                </p:grpSpPr>
                <p:grpSp>
                  <p:nvGrpSpPr>
                    <p:cNvPr id="120" name="组合 119"/>
                    <p:cNvGrpSpPr/>
                    <p:nvPr/>
                  </p:nvGrpSpPr>
                  <p:grpSpPr>
                    <a:xfrm>
                      <a:off x="971600" y="3212159"/>
                      <a:ext cx="864096" cy="794681"/>
                      <a:chOff x="1259632" y="3356175"/>
                      <a:chExt cx="864096" cy="794681"/>
                    </a:xfrm>
                  </p:grpSpPr>
                  <p:sp>
                    <p:nvSpPr>
                      <p:cNvPr id="122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259632" y="3356175"/>
                        <a:ext cx="4880" cy="794681"/>
                      </a:xfrm>
                      <a:prstGeom prst="line">
                        <a:avLst/>
                      </a:prstGeom>
                      <a:ln w="12700">
                        <a:tailEnd type="triangle" w="med" len="med"/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  <p:txBody>
                      <a:bodyPr lIns="108864" tIns="54432" rIns="108864" bIns="54432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3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63295" y="3800707"/>
                        <a:ext cx="860433" cy="0"/>
                      </a:xfrm>
                      <a:prstGeom prst="line">
                        <a:avLst/>
                      </a:prstGeom>
                      <a:ln w="12700">
                        <a:tailEnd type="triangle" w="med" len="med"/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  <p:txBody>
                      <a:bodyPr lIns="108864" tIns="54432" rIns="108864" bIns="54432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121" name="TextBox 120"/>
                    <p:cNvSpPr txBox="1"/>
                    <p:nvPr/>
                  </p:nvSpPr>
                  <p:spPr>
                    <a:xfrm>
                      <a:off x="1763688" y="3518191"/>
                      <a:ext cx="190197" cy="25391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altLang="zh-CN" sz="1600" i="1" dirty="0"/>
                        <a:t>t</a:t>
                      </a:r>
                      <a:endParaRPr lang="zh-CN" altLang="en-US" sz="1600" i="1" dirty="0"/>
                    </a:p>
                  </p:txBody>
                </p:sp>
              </p:grpSp>
              <p:sp>
                <p:nvSpPr>
                  <p:cNvPr id="119" name="TextBox 118"/>
                  <p:cNvSpPr txBox="1"/>
                  <p:nvPr/>
                </p:nvSpPr>
                <p:spPr>
                  <a:xfrm>
                    <a:off x="4572000" y="2516483"/>
                    <a:ext cx="187793" cy="28474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zh-CN" sz="1865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zh-CN" altLang="en-US" sz="1865" i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114" name="Group 53"/>
                <p:cNvGrpSpPr>
                  <a:grpSpLocks noChangeAspect="1"/>
                </p:cNvGrpSpPr>
                <p:nvPr/>
              </p:nvGrpSpPr>
              <p:grpSpPr bwMode="auto">
                <a:xfrm>
                  <a:off x="4806360" y="2925732"/>
                  <a:ext cx="703255" cy="378341"/>
                  <a:chOff x="2208" y="2544"/>
                  <a:chExt cx="2208" cy="672"/>
                </a:xfrm>
              </p:grpSpPr>
              <p:sp>
                <p:nvSpPr>
                  <p:cNvPr id="116" name="Freeform 54"/>
                  <p:cNvSpPr>
                    <a:spLocks noChangeAspect="1"/>
                  </p:cNvSpPr>
                  <p:nvPr/>
                </p:nvSpPr>
                <p:spPr bwMode="auto">
                  <a:xfrm>
                    <a:off x="2208" y="2544"/>
                    <a:ext cx="1104" cy="336"/>
                  </a:xfrm>
                  <a:custGeom>
                    <a:avLst/>
                    <a:gdLst>
                      <a:gd name="T0" fmla="*/ 0 w 1104"/>
                      <a:gd name="T1" fmla="*/ 336 h 336"/>
                      <a:gd name="T2" fmla="*/ 528 w 1104"/>
                      <a:gd name="T3" fmla="*/ 0 h 336"/>
                      <a:gd name="T4" fmla="*/ 1104 w 1104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104" h="336">
                        <a:moveTo>
                          <a:pt x="0" y="336"/>
                        </a:moveTo>
                        <a:cubicBezTo>
                          <a:pt x="172" y="168"/>
                          <a:pt x="344" y="0"/>
                          <a:pt x="528" y="0"/>
                        </a:cubicBezTo>
                        <a:cubicBezTo>
                          <a:pt x="712" y="0"/>
                          <a:pt x="908" y="168"/>
                          <a:pt x="1104" y="336"/>
                        </a:cubicBez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 sz="2400"/>
                  </a:p>
                </p:txBody>
              </p:sp>
              <p:sp>
                <p:nvSpPr>
                  <p:cNvPr id="117" name="Freeform 55"/>
                  <p:cNvSpPr>
                    <a:spLocks noChangeAspect="1"/>
                  </p:cNvSpPr>
                  <p:nvPr/>
                </p:nvSpPr>
                <p:spPr bwMode="auto">
                  <a:xfrm rot="10798380">
                    <a:off x="3312" y="2880"/>
                    <a:ext cx="1104" cy="336"/>
                  </a:xfrm>
                  <a:custGeom>
                    <a:avLst/>
                    <a:gdLst>
                      <a:gd name="T0" fmla="*/ 0 w 1104"/>
                      <a:gd name="T1" fmla="*/ 336 h 336"/>
                      <a:gd name="T2" fmla="*/ 528 w 1104"/>
                      <a:gd name="T3" fmla="*/ 0 h 336"/>
                      <a:gd name="T4" fmla="*/ 1104 w 1104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104" h="336">
                        <a:moveTo>
                          <a:pt x="0" y="336"/>
                        </a:moveTo>
                        <a:cubicBezTo>
                          <a:pt x="172" y="168"/>
                          <a:pt x="344" y="0"/>
                          <a:pt x="528" y="0"/>
                        </a:cubicBezTo>
                        <a:cubicBezTo>
                          <a:pt x="712" y="0"/>
                          <a:pt x="908" y="168"/>
                          <a:pt x="1104" y="336"/>
                        </a:cubicBez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 sz="2400"/>
                  </a:p>
                </p:txBody>
              </p:sp>
            </p:grpSp>
            <p:sp>
              <p:nvSpPr>
                <p:cNvPr id="115" name="TextBox 114"/>
                <p:cNvSpPr txBox="1"/>
                <p:nvPr/>
              </p:nvSpPr>
              <p:spPr>
                <a:xfrm>
                  <a:off x="4577747" y="2947195"/>
                  <a:ext cx="217848" cy="2539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1600" i="1" dirty="0"/>
                    <a:t>o</a:t>
                  </a:r>
                  <a:endParaRPr lang="zh-CN" altLang="en-US" sz="1600" i="1" dirty="0"/>
                </a:p>
              </p:txBody>
            </p:sp>
          </p:grpSp>
          <p:grpSp>
            <p:nvGrpSpPr>
              <p:cNvPr id="75" name="组合 74"/>
              <p:cNvGrpSpPr/>
              <p:nvPr/>
            </p:nvGrpSpPr>
            <p:grpSpPr>
              <a:xfrm>
                <a:off x="7737258" y="2778525"/>
                <a:ext cx="1198309" cy="948569"/>
                <a:chOff x="4572000" y="2516483"/>
                <a:chExt cx="1198309" cy="948569"/>
              </a:xfrm>
            </p:grpSpPr>
            <p:grpSp>
              <p:nvGrpSpPr>
                <p:cNvPr id="102" name="组合 101"/>
                <p:cNvGrpSpPr/>
                <p:nvPr/>
              </p:nvGrpSpPr>
              <p:grpSpPr>
                <a:xfrm>
                  <a:off x="4572000" y="2516483"/>
                  <a:ext cx="1198309" cy="948569"/>
                  <a:chOff x="4572000" y="2516483"/>
                  <a:chExt cx="1198309" cy="948569"/>
                </a:xfrm>
              </p:grpSpPr>
              <p:grpSp>
                <p:nvGrpSpPr>
                  <p:cNvPr id="107" name="组合 106"/>
                  <p:cNvGrpSpPr/>
                  <p:nvPr/>
                </p:nvGrpSpPr>
                <p:grpSpPr>
                  <a:xfrm>
                    <a:off x="4788024" y="2670371"/>
                    <a:ext cx="982285" cy="794681"/>
                    <a:chOff x="971600" y="3212159"/>
                    <a:chExt cx="982285" cy="794681"/>
                  </a:xfrm>
                </p:grpSpPr>
                <p:grpSp>
                  <p:nvGrpSpPr>
                    <p:cNvPr id="109" name="组合 108"/>
                    <p:cNvGrpSpPr/>
                    <p:nvPr/>
                  </p:nvGrpSpPr>
                  <p:grpSpPr>
                    <a:xfrm>
                      <a:off x="971600" y="3212159"/>
                      <a:ext cx="864096" cy="794681"/>
                      <a:chOff x="1259632" y="3356175"/>
                      <a:chExt cx="864096" cy="794681"/>
                    </a:xfrm>
                  </p:grpSpPr>
                  <p:sp>
                    <p:nvSpPr>
                      <p:cNvPr id="111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259632" y="3356175"/>
                        <a:ext cx="4880" cy="794681"/>
                      </a:xfrm>
                      <a:prstGeom prst="line">
                        <a:avLst/>
                      </a:prstGeom>
                      <a:ln w="12700">
                        <a:tailEnd type="triangle" w="med" len="med"/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  <p:txBody>
                      <a:bodyPr lIns="108864" tIns="54432" rIns="108864" bIns="54432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2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63295" y="3800707"/>
                        <a:ext cx="860433" cy="0"/>
                      </a:xfrm>
                      <a:prstGeom prst="line">
                        <a:avLst/>
                      </a:prstGeom>
                      <a:ln w="12700">
                        <a:tailEnd type="triangle" w="med" len="med"/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  <p:txBody>
                      <a:bodyPr lIns="108864" tIns="54432" rIns="108864" bIns="54432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110" name="TextBox 109"/>
                    <p:cNvSpPr txBox="1"/>
                    <p:nvPr/>
                  </p:nvSpPr>
                  <p:spPr>
                    <a:xfrm>
                      <a:off x="1763688" y="3518191"/>
                      <a:ext cx="190197" cy="25391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altLang="zh-CN" sz="1600" i="1" dirty="0"/>
                        <a:t>t</a:t>
                      </a:r>
                      <a:endParaRPr lang="zh-CN" altLang="en-US" sz="1600" i="1" dirty="0"/>
                    </a:p>
                  </p:txBody>
                </p:sp>
              </p:grpSp>
              <p:sp>
                <p:nvSpPr>
                  <p:cNvPr id="108" name="TextBox 107"/>
                  <p:cNvSpPr txBox="1"/>
                  <p:nvPr/>
                </p:nvSpPr>
                <p:spPr>
                  <a:xfrm>
                    <a:off x="4572000" y="2516483"/>
                    <a:ext cx="187793" cy="28474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zh-CN" sz="1865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zh-CN" altLang="en-US" sz="1865" i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103" name="Group 53"/>
                <p:cNvGrpSpPr>
                  <a:grpSpLocks noChangeAspect="1"/>
                </p:cNvGrpSpPr>
                <p:nvPr/>
              </p:nvGrpSpPr>
              <p:grpSpPr bwMode="auto">
                <a:xfrm>
                  <a:off x="4788204" y="2934741"/>
                  <a:ext cx="692107" cy="369333"/>
                  <a:chOff x="2151" y="2560"/>
                  <a:chExt cx="2173" cy="656"/>
                </a:xfrm>
              </p:grpSpPr>
              <p:sp>
                <p:nvSpPr>
                  <p:cNvPr id="105" name="Freeform 54"/>
                  <p:cNvSpPr>
                    <a:spLocks noChangeAspect="1"/>
                  </p:cNvSpPr>
                  <p:nvPr/>
                </p:nvSpPr>
                <p:spPr bwMode="auto">
                  <a:xfrm>
                    <a:off x="3220" y="2560"/>
                    <a:ext cx="1104" cy="336"/>
                  </a:xfrm>
                  <a:custGeom>
                    <a:avLst/>
                    <a:gdLst>
                      <a:gd name="T0" fmla="*/ 0 w 1104"/>
                      <a:gd name="T1" fmla="*/ 336 h 336"/>
                      <a:gd name="T2" fmla="*/ 528 w 1104"/>
                      <a:gd name="T3" fmla="*/ 0 h 336"/>
                      <a:gd name="T4" fmla="*/ 1104 w 1104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104" h="336">
                        <a:moveTo>
                          <a:pt x="0" y="336"/>
                        </a:moveTo>
                        <a:cubicBezTo>
                          <a:pt x="172" y="168"/>
                          <a:pt x="344" y="0"/>
                          <a:pt x="528" y="0"/>
                        </a:cubicBezTo>
                        <a:cubicBezTo>
                          <a:pt x="712" y="0"/>
                          <a:pt x="908" y="168"/>
                          <a:pt x="1104" y="336"/>
                        </a:cubicBez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 sz="2400"/>
                  </a:p>
                </p:txBody>
              </p:sp>
              <p:sp>
                <p:nvSpPr>
                  <p:cNvPr id="106" name="Freeform 55"/>
                  <p:cNvSpPr>
                    <a:spLocks noChangeAspect="1"/>
                  </p:cNvSpPr>
                  <p:nvPr/>
                </p:nvSpPr>
                <p:spPr bwMode="auto">
                  <a:xfrm rot="10798380">
                    <a:off x="2151" y="2880"/>
                    <a:ext cx="1104" cy="336"/>
                  </a:xfrm>
                  <a:custGeom>
                    <a:avLst/>
                    <a:gdLst>
                      <a:gd name="T0" fmla="*/ 0 w 1104"/>
                      <a:gd name="T1" fmla="*/ 336 h 336"/>
                      <a:gd name="T2" fmla="*/ 528 w 1104"/>
                      <a:gd name="T3" fmla="*/ 0 h 336"/>
                      <a:gd name="T4" fmla="*/ 1104 w 1104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104" h="336">
                        <a:moveTo>
                          <a:pt x="0" y="336"/>
                        </a:moveTo>
                        <a:cubicBezTo>
                          <a:pt x="172" y="168"/>
                          <a:pt x="344" y="0"/>
                          <a:pt x="528" y="0"/>
                        </a:cubicBezTo>
                        <a:cubicBezTo>
                          <a:pt x="712" y="0"/>
                          <a:pt x="908" y="168"/>
                          <a:pt x="1104" y="336"/>
                        </a:cubicBez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 sz="2400"/>
                  </a:p>
                </p:txBody>
              </p:sp>
            </p:grpSp>
            <p:sp>
              <p:nvSpPr>
                <p:cNvPr id="104" name="TextBox 103"/>
                <p:cNvSpPr txBox="1"/>
                <p:nvPr/>
              </p:nvSpPr>
              <p:spPr>
                <a:xfrm>
                  <a:off x="4577747" y="2947195"/>
                  <a:ext cx="217848" cy="2539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1600" i="1" dirty="0"/>
                    <a:t>o</a:t>
                  </a:r>
                  <a:endParaRPr lang="zh-CN" altLang="en-US" sz="1600" i="1" dirty="0"/>
                </a:p>
              </p:txBody>
            </p:sp>
          </p:grpSp>
          <p:grpSp>
            <p:nvGrpSpPr>
              <p:cNvPr id="76" name="组合 75"/>
              <p:cNvGrpSpPr/>
              <p:nvPr/>
            </p:nvGrpSpPr>
            <p:grpSpPr>
              <a:xfrm>
                <a:off x="4917849" y="2765133"/>
                <a:ext cx="1198309" cy="948569"/>
                <a:chOff x="6156176" y="2607871"/>
                <a:chExt cx="1198309" cy="948569"/>
              </a:xfrm>
            </p:grpSpPr>
            <p:grpSp>
              <p:nvGrpSpPr>
                <p:cNvPr id="90" name="组合 89"/>
                <p:cNvGrpSpPr/>
                <p:nvPr/>
              </p:nvGrpSpPr>
              <p:grpSpPr>
                <a:xfrm>
                  <a:off x="6156176" y="2607871"/>
                  <a:ext cx="1198309" cy="948569"/>
                  <a:chOff x="4572000" y="2516483"/>
                  <a:chExt cx="1198309" cy="948569"/>
                </a:xfrm>
              </p:grpSpPr>
              <p:grpSp>
                <p:nvGrpSpPr>
                  <p:cNvPr id="94" name="组合 93"/>
                  <p:cNvGrpSpPr/>
                  <p:nvPr/>
                </p:nvGrpSpPr>
                <p:grpSpPr>
                  <a:xfrm>
                    <a:off x="4572000" y="2516483"/>
                    <a:ext cx="1198309" cy="948569"/>
                    <a:chOff x="4572000" y="2516483"/>
                    <a:chExt cx="1198309" cy="948569"/>
                  </a:xfrm>
                </p:grpSpPr>
                <p:grpSp>
                  <p:nvGrpSpPr>
                    <p:cNvPr id="96" name="组合 95"/>
                    <p:cNvGrpSpPr/>
                    <p:nvPr/>
                  </p:nvGrpSpPr>
                  <p:grpSpPr>
                    <a:xfrm>
                      <a:off x="4788024" y="2670371"/>
                      <a:ext cx="982285" cy="794681"/>
                      <a:chOff x="971600" y="3212159"/>
                      <a:chExt cx="982285" cy="794681"/>
                    </a:xfrm>
                  </p:grpSpPr>
                  <p:grpSp>
                    <p:nvGrpSpPr>
                      <p:cNvPr id="98" name="组合 97"/>
                      <p:cNvGrpSpPr/>
                      <p:nvPr/>
                    </p:nvGrpSpPr>
                    <p:grpSpPr>
                      <a:xfrm>
                        <a:off x="971600" y="3212159"/>
                        <a:ext cx="864096" cy="794681"/>
                        <a:chOff x="1259632" y="3356175"/>
                        <a:chExt cx="864096" cy="794681"/>
                      </a:xfrm>
                    </p:grpSpPr>
                    <p:sp>
                      <p:nvSpPr>
                        <p:cNvPr id="100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1259632" y="3356175"/>
                          <a:ext cx="4880" cy="794681"/>
                        </a:xfrm>
                        <a:prstGeom prst="line">
                          <a:avLst/>
                        </a:prstGeom>
                        <a:ln w="12700">
                          <a:tailEnd type="triangle" w="med" len="med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lIns="108864" tIns="54432" rIns="108864" bIns="54432"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01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63295" y="3800707"/>
                          <a:ext cx="860433" cy="0"/>
                        </a:xfrm>
                        <a:prstGeom prst="line">
                          <a:avLst/>
                        </a:prstGeom>
                        <a:ln w="12700">
                          <a:tailEnd type="triangle" w="med" len="med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lIns="108864" tIns="54432" rIns="108864" bIns="54432"/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99" name="TextBox 98"/>
                      <p:cNvSpPr txBox="1"/>
                      <p:nvPr/>
                    </p:nvSpPr>
                    <p:spPr>
                      <a:xfrm>
                        <a:off x="1763688" y="3518191"/>
                        <a:ext cx="190197" cy="25391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altLang="zh-CN" sz="1600" i="1" dirty="0"/>
                          <a:t>t</a:t>
                        </a:r>
                        <a:endParaRPr lang="zh-CN" altLang="en-US" sz="1600" i="1" dirty="0"/>
                      </a:p>
                    </p:txBody>
                  </p:sp>
                </p:grpSp>
                <p:sp>
                  <p:nvSpPr>
                    <p:cNvPr id="97" name="TextBox 96"/>
                    <p:cNvSpPr txBox="1"/>
                    <p:nvPr/>
                  </p:nvSpPr>
                  <p:spPr>
                    <a:xfrm>
                      <a:off x="4572000" y="2516483"/>
                      <a:ext cx="187793" cy="28474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altLang="zh-CN" sz="1865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zh-CN" altLang="en-US" sz="1865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95" name="TextBox 94"/>
                  <p:cNvSpPr txBox="1"/>
                  <p:nvPr/>
                </p:nvSpPr>
                <p:spPr>
                  <a:xfrm>
                    <a:off x="4577747" y="2947195"/>
                    <a:ext cx="217848" cy="25391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zh-CN" sz="1600" i="1" dirty="0"/>
                      <a:t>o</a:t>
                    </a:r>
                    <a:endParaRPr lang="zh-CN" altLang="en-US" sz="1600" i="1" dirty="0"/>
                  </a:p>
                </p:txBody>
              </p:sp>
            </p:grpSp>
            <p:pic>
              <p:nvPicPr>
                <p:cNvPr id="91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547" r="37812"/>
                <a:stretch>
                  <a:fillRect/>
                </a:stretch>
              </p:blipFill>
              <p:spPr bwMode="auto">
                <a:xfrm>
                  <a:off x="6372200" y="3020575"/>
                  <a:ext cx="690330" cy="377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cxnSp>
              <p:nvCxnSpPr>
                <p:cNvPr id="92" name="直接连接符 91"/>
                <p:cNvCxnSpPr>
                  <a:endCxn id="91" idx="3"/>
                </p:cNvCxnSpPr>
                <p:nvPr/>
              </p:nvCxnSpPr>
              <p:spPr>
                <a:xfrm>
                  <a:off x="7062530" y="3020575"/>
                  <a:ext cx="0" cy="188913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直接连接符 92"/>
                <p:cNvCxnSpPr/>
                <p:nvPr/>
              </p:nvCxnSpPr>
              <p:spPr>
                <a:xfrm flipV="1">
                  <a:off x="6725411" y="3163698"/>
                  <a:ext cx="0" cy="35568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组合 76"/>
              <p:cNvGrpSpPr/>
              <p:nvPr/>
            </p:nvGrpSpPr>
            <p:grpSpPr>
              <a:xfrm>
                <a:off x="6343848" y="2778303"/>
                <a:ext cx="1198309" cy="948569"/>
                <a:chOff x="5698093" y="3924625"/>
                <a:chExt cx="1198309" cy="948569"/>
              </a:xfrm>
            </p:grpSpPr>
            <p:grpSp>
              <p:nvGrpSpPr>
                <p:cNvPr id="78" name="组合 77"/>
                <p:cNvGrpSpPr/>
                <p:nvPr/>
              </p:nvGrpSpPr>
              <p:grpSpPr>
                <a:xfrm>
                  <a:off x="5698093" y="3924625"/>
                  <a:ext cx="1198309" cy="948569"/>
                  <a:chOff x="4572000" y="2516483"/>
                  <a:chExt cx="1198309" cy="948569"/>
                </a:xfrm>
              </p:grpSpPr>
              <p:grpSp>
                <p:nvGrpSpPr>
                  <p:cNvPr id="82" name="组合 81"/>
                  <p:cNvGrpSpPr/>
                  <p:nvPr/>
                </p:nvGrpSpPr>
                <p:grpSpPr>
                  <a:xfrm>
                    <a:off x="4572000" y="2516483"/>
                    <a:ext cx="1198309" cy="948569"/>
                    <a:chOff x="4572000" y="2516483"/>
                    <a:chExt cx="1198309" cy="948569"/>
                  </a:xfrm>
                </p:grpSpPr>
                <p:grpSp>
                  <p:nvGrpSpPr>
                    <p:cNvPr id="84" name="组合 83"/>
                    <p:cNvGrpSpPr/>
                    <p:nvPr/>
                  </p:nvGrpSpPr>
                  <p:grpSpPr>
                    <a:xfrm>
                      <a:off x="4788024" y="2670371"/>
                      <a:ext cx="982285" cy="794681"/>
                      <a:chOff x="971600" y="3212159"/>
                      <a:chExt cx="982285" cy="794681"/>
                    </a:xfrm>
                  </p:grpSpPr>
                  <p:grpSp>
                    <p:nvGrpSpPr>
                      <p:cNvPr id="86" name="组合 85"/>
                      <p:cNvGrpSpPr/>
                      <p:nvPr/>
                    </p:nvGrpSpPr>
                    <p:grpSpPr>
                      <a:xfrm>
                        <a:off x="971600" y="3212159"/>
                        <a:ext cx="864096" cy="794681"/>
                        <a:chOff x="1259632" y="3356175"/>
                        <a:chExt cx="864096" cy="794681"/>
                      </a:xfrm>
                    </p:grpSpPr>
                    <p:sp>
                      <p:nvSpPr>
                        <p:cNvPr id="88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1259632" y="3356175"/>
                          <a:ext cx="4880" cy="794681"/>
                        </a:xfrm>
                        <a:prstGeom prst="line">
                          <a:avLst/>
                        </a:prstGeom>
                        <a:ln w="12700">
                          <a:tailEnd type="triangle" w="med" len="med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lIns="108864" tIns="54432" rIns="108864" bIns="54432"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89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63295" y="3800707"/>
                          <a:ext cx="860433" cy="0"/>
                        </a:xfrm>
                        <a:prstGeom prst="line">
                          <a:avLst/>
                        </a:prstGeom>
                        <a:ln w="12700">
                          <a:tailEnd type="triangle" w="med" len="med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lIns="108864" tIns="54432" rIns="108864" bIns="54432"/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87" name="TextBox 86"/>
                      <p:cNvSpPr txBox="1"/>
                      <p:nvPr/>
                    </p:nvSpPr>
                    <p:spPr>
                      <a:xfrm>
                        <a:off x="1763688" y="3518191"/>
                        <a:ext cx="190197" cy="25391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altLang="zh-CN" sz="1600" i="1" dirty="0"/>
                          <a:t>t</a:t>
                        </a:r>
                        <a:endParaRPr lang="zh-CN" altLang="en-US" sz="1600" i="1" dirty="0"/>
                      </a:p>
                    </p:txBody>
                  </p:sp>
                </p:grpSp>
                <p:sp>
                  <p:nvSpPr>
                    <p:cNvPr id="85" name="TextBox 84"/>
                    <p:cNvSpPr txBox="1"/>
                    <p:nvPr/>
                  </p:nvSpPr>
                  <p:spPr>
                    <a:xfrm>
                      <a:off x="4572000" y="2516483"/>
                      <a:ext cx="187793" cy="28474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altLang="zh-CN" sz="1865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zh-CN" altLang="en-US" sz="1865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83" name="TextBox 82"/>
                  <p:cNvSpPr txBox="1"/>
                  <p:nvPr/>
                </p:nvSpPr>
                <p:spPr>
                  <a:xfrm>
                    <a:off x="4577747" y="2947195"/>
                    <a:ext cx="217848" cy="25391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zh-CN" sz="1600" i="1" dirty="0"/>
                      <a:t>o</a:t>
                    </a:r>
                    <a:endParaRPr lang="zh-CN" altLang="en-US" sz="1600" i="1" dirty="0"/>
                  </a:p>
                </p:txBody>
              </p:sp>
            </p:grpSp>
            <p:cxnSp>
              <p:nvCxnSpPr>
                <p:cNvPr id="79" name="直接连接符 78"/>
                <p:cNvCxnSpPr/>
                <p:nvPr/>
              </p:nvCxnSpPr>
              <p:spPr>
                <a:xfrm>
                  <a:off x="6576613" y="4516020"/>
                  <a:ext cx="0" cy="167612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直接连接符 79"/>
                <p:cNvCxnSpPr/>
                <p:nvPr/>
              </p:nvCxnSpPr>
              <p:spPr>
                <a:xfrm flipV="1">
                  <a:off x="6238886" y="4480452"/>
                  <a:ext cx="0" cy="35568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pic>
              <p:nvPicPr>
                <p:cNvPr id="81" name="Picture 3"/>
                <p:cNvPicPr>
                  <a:picLocks noChangeAspect="1" noChangeArrowheads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7865" r="12494"/>
                <a:stretch>
                  <a:fillRect/>
                </a:stretch>
              </p:blipFill>
              <p:spPr bwMode="auto">
                <a:xfrm>
                  <a:off x="5901616" y="4322601"/>
                  <a:ext cx="690330" cy="3841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8437" name="矩形 18436"/>
            <p:cNvSpPr/>
            <p:nvPr/>
          </p:nvSpPr>
          <p:spPr>
            <a:xfrm>
              <a:off x="975793" y="3268863"/>
              <a:ext cx="338073" cy="31542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135" b="1" dirty="0">
                  <a:solidFill>
                    <a:prstClr val="black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A.</a:t>
              </a:r>
              <a:endParaRPr lang="zh-CN" altLang="en-US" sz="2400" dirty="0"/>
            </a:p>
          </p:txBody>
        </p:sp>
        <p:sp>
          <p:nvSpPr>
            <p:cNvPr id="126" name="矩形 125"/>
            <p:cNvSpPr/>
            <p:nvPr/>
          </p:nvSpPr>
          <p:spPr>
            <a:xfrm>
              <a:off x="2409409" y="3268863"/>
              <a:ext cx="327253" cy="31542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135" b="1" dirty="0">
                  <a:solidFill>
                    <a:prstClr val="black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B.</a:t>
              </a:r>
              <a:endParaRPr lang="zh-CN" altLang="en-US" sz="2400" dirty="0"/>
            </a:p>
          </p:txBody>
        </p:sp>
        <p:sp>
          <p:nvSpPr>
            <p:cNvPr id="127" name="矩形 126"/>
            <p:cNvSpPr/>
            <p:nvPr/>
          </p:nvSpPr>
          <p:spPr>
            <a:xfrm>
              <a:off x="3913446" y="3268863"/>
              <a:ext cx="338073" cy="31542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135" b="1" dirty="0">
                  <a:solidFill>
                    <a:prstClr val="black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C.</a:t>
              </a:r>
              <a:endParaRPr lang="zh-CN" altLang="en-US" sz="2400" dirty="0"/>
            </a:p>
          </p:txBody>
        </p:sp>
        <p:sp>
          <p:nvSpPr>
            <p:cNvPr id="128" name="矩形 127"/>
            <p:cNvSpPr/>
            <p:nvPr/>
          </p:nvSpPr>
          <p:spPr>
            <a:xfrm>
              <a:off x="5270838" y="3268863"/>
              <a:ext cx="338073" cy="31542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135" b="1" dirty="0">
                  <a:solidFill>
                    <a:prstClr val="black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D.</a:t>
              </a:r>
              <a:endParaRPr lang="zh-CN" altLang="en-US" sz="2400" dirty="0"/>
            </a:p>
          </p:txBody>
        </p:sp>
      </p:grp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B5D079B0-CB39-7334-3DF2-E8943DA3980C}"/>
                  </a:ext>
                </a:extLst>
              </p:cNvPr>
              <p:cNvSpPr txBox="1"/>
              <p:nvPr/>
            </p:nvSpPr>
            <p:spPr>
              <a:xfrm>
                <a:off x="1317226" y="4409057"/>
                <a:ext cx="3357615" cy="9432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zh-CN" sz="2400" b="1" dirty="0">
                    <a:solidFill>
                      <a:srgbClr val="009898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L</a:t>
                </a:r>
                <a:r>
                  <a:rPr lang="zh-CN" altLang="en-US" sz="2400" b="1" dirty="0">
                    <a:solidFill>
                      <a:srgbClr val="009898"/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是电阻不计的电感器，</a:t>
                </a:r>
                <a:endParaRPr lang="en-US" altLang="zh-CN" sz="2400" b="1" dirty="0">
                  <a:solidFill>
                    <a:srgbClr val="009898"/>
                  </a:solidFill>
                  <a:latin typeface="+mj-ea"/>
                  <a:ea typeface="+mj-ea"/>
                  <a:cs typeface="Times New Roman" panose="02020603050405020304" pitchFamily="18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zh-CN" altLang="en-US" sz="2400" b="1" dirty="0">
                    <a:solidFill>
                      <a:srgbClr val="009898"/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稳定时</a:t>
                </a:r>
                <a:r>
                  <a:rPr lang="en-US" altLang="zh-CN" sz="2400" b="1" dirty="0">
                    <a:solidFill>
                      <a:srgbClr val="009898"/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:</a:t>
                </a:r>
                <a:r>
                  <a:rPr lang="en-US" altLang="zh-CN" sz="24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  <m:r>
                      <a:rPr lang="en-US" altLang="zh-CN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zh-CN" altLang="en-US" sz="2400" b="1" dirty="0">
                  <a:solidFill>
                    <a:srgbClr val="009898"/>
                  </a:solidFill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B5D079B0-CB39-7334-3DF2-E8943DA398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7226" y="4409057"/>
                <a:ext cx="3357615" cy="943207"/>
              </a:xfrm>
              <a:prstGeom prst="rect">
                <a:avLst/>
              </a:prstGeom>
              <a:blipFill>
                <a:blip r:embed="rId7"/>
                <a:stretch>
                  <a:fillRect l="-2722" t="-1290" r="-5082" b="-1354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箭头: 下 17">
            <a:extLst>
              <a:ext uri="{FF2B5EF4-FFF2-40B4-BE49-F238E27FC236}">
                <a16:creationId xmlns:a16="http://schemas.microsoft.com/office/drawing/2014/main" id="{5C8A2D7E-B273-20EA-2219-664C7A2DF3B2}"/>
              </a:ext>
            </a:extLst>
          </p:cNvPr>
          <p:cNvSpPr/>
          <p:nvPr/>
        </p:nvSpPr>
        <p:spPr>
          <a:xfrm>
            <a:off x="2767954" y="5500506"/>
            <a:ext cx="272226" cy="330255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F88BA568-3749-5587-F978-A4A9F5B0575A}"/>
              </a:ext>
            </a:extLst>
          </p:cNvPr>
          <p:cNvSpPr txBox="1"/>
          <p:nvPr/>
        </p:nvSpPr>
        <p:spPr>
          <a:xfrm>
            <a:off x="699028" y="5933734"/>
            <a:ext cx="25716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009898"/>
                </a:solidFill>
              </a:rPr>
              <a:t>此时电荷量</a:t>
            </a:r>
            <a:r>
              <a:rPr lang="en-US" altLang="zh-CN" sz="2400" b="1" dirty="0">
                <a:solidFill>
                  <a:srgbClr val="FF0000"/>
                </a:solidFill>
              </a:rPr>
              <a:t>Q=0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文本框 24">
                <a:extLst>
                  <a:ext uri="{FF2B5EF4-FFF2-40B4-BE49-F238E27FC236}">
                    <a16:creationId xmlns:a16="http://schemas.microsoft.com/office/drawing/2014/main" id="{C1741FB9-4068-CA95-8646-E45EDA96E145}"/>
                  </a:ext>
                </a:extLst>
              </p:cNvPr>
              <p:cNvSpPr txBox="1"/>
              <p:nvPr/>
            </p:nvSpPr>
            <p:spPr>
              <a:xfrm>
                <a:off x="3040180" y="5900906"/>
                <a:ext cx="2571696" cy="5543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009898"/>
                    </a:solidFill>
                  </a:rPr>
                  <a:t>电场能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zh-CN" alt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电</m:t>
                        </m:r>
                      </m:sub>
                    </m:sSub>
                  </m:oMath>
                </a14:m>
                <a:r>
                  <a:rPr lang="en-US" altLang="zh-CN" sz="2400" b="1" dirty="0">
                    <a:solidFill>
                      <a:srgbClr val="FF0000"/>
                    </a:solidFill>
                  </a:rPr>
                  <a:t>=0</a:t>
                </a:r>
                <a:endParaRPr lang="zh-CN" alt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5" name="文本框 24">
                <a:extLst>
                  <a:ext uri="{FF2B5EF4-FFF2-40B4-BE49-F238E27FC236}">
                    <a16:creationId xmlns:a16="http://schemas.microsoft.com/office/drawing/2014/main" id="{C1741FB9-4068-CA95-8646-E45EDA96E1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180" y="5900906"/>
                <a:ext cx="2571696" cy="554319"/>
              </a:xfrm>
              <a:prstGeom prst="rect">
                <a:avLst/>
              </a:prstGeom>
              <a:blipFill>
                <a:blip r:embed="rId8"/>
                <a:stretch>
                  <a:fillRect l="-3791" t="-8791" b="-1648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本框 26">
                <a:extLst>
                  <a:ext uri="{FF2B5EF4-FFF2-40B4-BE49-F238E27FC236}">
                    <a16:creationId xmlns:a16="http://schemas.microsoft.com/office/drawing/2014/main" id="{67FA2148-41E6-6590-B366-5B22707D9BD6}"/>
                  </a:ext>
                </a:extLst>
              </p:cNvPr>
              <p:cNvSpPr txBox="1"/>
              <p:nvPr/>
            </p:nvSpPr>
            <p:spPr>
              <a:xfrm>
                <a:off x="6345578" y="5932054"/>
                <a:ext cx="2571696" cy="5666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009898"/>
                    </a:solidFill>
                  </a:rPr>
                  <a:t>磁场能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zh-CN" alt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磁</m:t>
                        </m:r>
                      </m:sub>
                    </m:sSub>
                  </m:oMath>
                </a14:m>
                <a:r>
                  <a:rPr lang="zh-CN" altLang="en-US" sz="2400" b="1" dirty="0">
                    <a:solidFill>
                      <a:srgbClr val="FF0000"/>
                    </a:solidFill>
                  </a:rPr>
                  <a:t>最大</a:t>
                </a:r>
              </a:p>
            </p:txBody>
          </p:sp>
        </mc:Choice>
        <mc:Fallback>
          <p:sp>
            <p:nvSpPr>
              <p:cNvPr id="27" name="文本框 26">
                <a:extLst>
                  <a:ext uri="{FF2B5EF4-FFF2-40B4-BE49-F238E27FC236}">
                    <a16:creationId xmlns:a16="http://schemas.microsoft.com/office/drawing/2014/main" id="{67FA2148-41E6-6590-B366-5B22707D9B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5578" y="5932054"/>
                <a:ext cx="2571696" cy="566630"/>
              </a:xfrm>
              <a:prstGeom prst="rect">
                <a:avLst/>
              </a:prstGeom>
              <a:blipFill>
                <a:blip r:embed="rId9"/>
                <a:stretch>
                  <a:fillRect l="-3791" t="-8602" b="-1720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文本框 30">
            <a:extLst>
              <a:ext uri="{FF2B5EF4-FFF2-40B4-BE49-F238E27FC236}">
                <a16:creationId xmlns:a16="http://schemas.microsoft.com/office/drawing/2014/main" id="{A9054091-5D93-6A71-1C1B-57A4356BA4DA}"/>
              </a:ext>
            </a:extLst>
          </p:cNvPr>
          <p:cNvSpPr txBox="1"/>
          <p:nvPr/>
        </p:nvSpPr>
        <p:spPr>
          <a:xfrm>
            <a:off x="6199283" y="4709825"/>
            <a:ext cx="28286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009898"/>
                </a:solidFill>
              </a:rPr>
              <a:t>电感中的电流</a:t>
            </a:r>
            <a:r>
              <a:rPr lang="en-US" altLang="zh-CN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b="1" dirty="0">
                <a:solidFill>
                  <a:srgbClr val="FF0000"/>
                </a:solidFill>
              </a:rPr>
              <a:t>最大</a:t>
            </a:r>
          </a:p>
        </p:txBody>
      </p:sp>
      <p:sp>
        <p:nvSpPr>
          <p:cNvPr id="32" name="箭头: 上 31">
            <a:extLst>
              <a:ext uri="{FF2B5EF4-FFF2-40B4-BE49-F238E27FC236}">
                <a16:creationId xmlns:a16="http://schemas.microsoft.com/office/drawing/2014/main" id="{94FEFDBC-2E87-19D4-A6CC-E28C6272029D}"/>
              </a:ext>
            </a:extLst>
          </p:cNvPr>
          <p:cNvSpPr/>
          <p:nvPr/>
        </p:nvSpPr>
        <p:spPr>
          <a:xfrm>
            <a:off x="7227895" y="5370906"/>
            <a:ext cx="272226" cy="318857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箭头: 右 34">
            <a:extLst>
              <a:ext uri="{FF2B5EF4-FFF2-40B4-BE49-F238E27FC236}">
                <a16:creationId xmlns:a16="http://schemas.microsoft.com/office/drawing/2014/main" id="{928F151C-FBDE-8DD5-EB5A-0F9CFC813745}"/>
              </a:ext>
            </a:extLst>
          </p:cNvPr>
          <p:cNvSpPr/>
          <p:nvPr/>
        </p:nvSpPr>
        <p:spPr>
          <a:xfrm>
            <a:off x="5326020" y="6017490"/>
            <a:ext cx="965458" cy="279777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TextBox 16">
            <a:extLst>
              <a:ext uri="{FF2B5EF4-FFF2-40B4-BE49-F238E27FC236}">
                <a16:creationId xmlns:a16="http://schemas.microsoft.com/office/drawing/2014/main" id="{D6F57130-3851-C713-AAB4-94442FAA9E3A}"/>
              </a:ext>
            </a:extLst>
          </p:cNvPr>
          <p:cNvSpPr txBox="1"/>
          <p:nvPr/>
        </p:nvSpPr>
        <p:spPr>
          <a:xfrm>
            <a:off x="7647608" y="1987284"/>
            <a:ext cx="41084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en-US" altLang="zh-CN" sz="32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B</a:t>
            </a:r>
            <a:endParaRPr lang="zh-CN" altLang="en-US" sz="3200" b="1" dirty="0">
              <a:solidFill>
                <a:srgbClr val="FF0000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3" grpId="0"/>
      <p:bldP spid="25" grpId="0"/>
      <p:bldP spid="27" grpId="0"/>
      <p:bldP spid="31" grpId="0"/>
      <p:bldP spid="32" grpId="0" animBg="1"/>
      <p:bldP spid="35" grpId="0" animBg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5623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电磁振荡变化多  能量守恒最牢靠</a:t>
            </a:r>
          </a:p>
        </p:txBody>
      </p:sp>
      <p:sp>
        <p:nvSpPr>
          <p:cNvPr id="124" name="TextBox 2"/>
          <p:cNvSpPr txBox="1"/>
          <p:nvPr/>
        </p:nvSpPr>
        <p:spPr>
          <a:xfrm>
            <a:off x="264749" y="679004"/>
            <a:ext cx="11088000" cy="26999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(2017 ·浙江4月选考)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下列说法正确的是 (        　)</a:t>
            </a:r>
          </a:p>
          <a:p>
            <a:pPr eaLnBrk="0" latinLnBrk="1" hangingPunct="0"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A.β、γ射线都是电磁波</a:t>
            </a:r>
          </a:p>
          <a:p>
            <a:pPr eaLnBrk="0" latinLnBrk="1" hangingPunct="0"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B.原子核中所有核子单独存在时质量总和大于该原子核的总质量</a:t>
            </a:r>
          </a:p>
          <a:p>
            <a:pPr eaLnBrk="0" latinLnBrk="1" hangingPunct="0"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C.在LC振荡电路中,电容器刚放电时,电容器极板上电荷量最多,回路电流最小</a:t>
            </a:r>
          </a:p>
          <a:p>
            <a:pPr eaLnBrk="0" latinLnBrk="1" hangingPunct="0"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D.处于n=4激发态的氢原子共能辐射出4种不同频率的光子</a:t>
            </a: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B91ADB35-F697-D1F3-C045-A0694CC33005}"/>
              </a:ext>
            </a:extLst>
          </p:cNvPr>
          <p:cNvSpPr txBox="1"/>
          <p:nvPr/>
        </p:nvSpPr>
        <p:spPr>
          <a:xfrm>
            <a:off x="1603551" y="3875205"/>
            <a:ext cx="3314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009898"/>
                </a:solidFill>
              </a:rPr>
              <a:t>电容器刚放电时</a:t>
            </a:r>
            <a:r>
              <a:rPr lang="en-US" altLang="zh-CN" sz="2400" b="1" dirty="0">
                <a:solidFill>
                  <a:srgbClr val="FF0000"/>
                </a:solidFill>
              </a:rPr>
              <a:t>Q</a:t>
            </a:r>
            <a:r>
              <a:rPr lang="zh-CN" altLang="en-US" sz="2400" b="1" dirty="0">
                <a:solidFill>
                  <a:srgbClr val="FF0000"/>
                </a:solidFill>
              </a:rPr>
              <a:t>最大</a:t>
            </a:r>
            <a:endParaRPr lang="zh-CN" altLang="en-US" sz="2400" b="1" dirty="0">
              <a:solidFill>
                <a:srgbClr val="009898"/>
              </a:solidFill>
            </a:endParaRPr>
          </a:p>
        </p:txBody>
      </p:sp>
      <p:sp>
        <p:nvSpPr>
          <p:cNvPr id="6" name="箭头: 下 5">
            <a:extLst>
              <a:ext uri="{FF2B5EF4-FFF2-40B4-BE49-F238E27FC236}">
                <a16:creationId xmlns:a16="http://schemas.microsoft.com/office/drawing/2014/main" id="{F8755AFB-5421-A345-C8B7-E114DA735733}"/>
              </a:ext>
            </a:extLst>
          </p:cNvPr>
          <p:cNvSpPr/>
          <p:nvPr/>
        </p:nvSpPr>
        <p:spPr>
          <a:xfrm>
            <a:off x="2849450" y="4378141"/>
            <a:ext cx="272226" cy="330255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BB41E672-B9E1-EC04-3FF8-00E34FBC275C}"/>
                  </a:ext>
                </a:extLst>
              </p:cNvPr>
              <p:cNvSpPr txBox="1"/>
              <p:nvPr/>
            </p:nvSpPr>
            <p:spPr>
              <a:xfrm>
                <a:off x="1985727" y="4825917"/>
                <a:ext cx="2571696" cy="5543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009898"/>
                    </a:solidFill>
                  </a:rPr>
                  <a:t>电场能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zh-CN" alt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电</m:t>
                        </m:r>
                      </m:sub>
                    </m:sSub>
                  </m:oMath>
                </a14:m>
                <a:r>
                  <a:rPr lang="zh-CN" altLang="en-US" sz="2400" b="1" dirty="0">
                    <a:solidFill>
                      <a:srgbClr val="FF0000"/>
                    </a:solidFill>
                  </a:rPr>
                  <a:t>最大</a:t>
                </a:r>
              </a:p>
            </p:txBody>
          </p:sp>
        </mc:Choice>
        <mc:Fallback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BB41E672-B9E1-EC04-3FF8-00E34FBC27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5727" y="4825917"/>
                <a:ext cx="2571696" cy="554319"/>
              </a:xfrm>
              <a:prstGeom prst="rect">
                <a:avLst/>
              </a:prstGeom>
              <a:blipFill>
                <a:blip r:embed="rId4"/>
                <a:stretch>
                  <a:fillRect l="-3791" t="-8791" b="-1648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箭头: 直角上 10">
            <a:extLst>
              <a:ext uri="{FF2B5EF4-FFF2-40B4-BE49-F238E27FC236}">
                <a16:creationId xmlns:a16="http://schemas.microsoft.com/office/drawing/2014/main" id="{A3EAFC3E-9474-924E-18ED-391047D938C7}"/>
              </a:ext>
            </a:extLst>
          </p:cNvPr>
          <p:cNvSpPr/>
          <p:nvPr/>
        </p:nvSpPr>
        <p:spPr>
          <a:xfrm>
            <a:off x="3261038" y="5357813"/>
            <a:ext cx="3557796" cy="461665"/>
          </a:xfrm>
          <a:prstGeom prst="bent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6194A850-B046-4C11-BB4A-DB1AE3F1F705}"/>
                  </a:ext>
                </a:extLst>
              </p:cNvPr>
              <p:cNvSpPr txBox="1"/>
              <p:nvPr/>
            </p:nvSpPr>
            <p:spPr>
              <a:xfrm>
                <a:off x="6221643" y="4813606"/>
                <a:ext cx="2571696" cy="5666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009898"/>
                    </a:solidFill>
                  </a:rPr>
                  <a:t>磁场能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zh-CN" alt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磁</m:t>
                        </m:r>
                      </m:sub>
                    </m:sSub>
                  </m:oMath>
                </a14:m>
                <a:r>
                  <a:rPr lang="zh-CN" altLang="en-US" sz="2400" b="1" dirty="0">
                    <a:solidFill>
                      <a:srgbClr val="FF0000"/>
                    </a:solidFill>
                  </a:rPr>
                  <a:t>最小</a:t>
                </a:r>
              </a:p>
            </p:txBody>
          </p:sp>
        </mc:Choice>
        <mc:Fallback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6194A850-B046-4C11-BB4A-DB1AE3F1F7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643" y="4813606"/>
                <a:ext cx="2571696" cy="566630"/>
              </a:xfrm>
              <a:prstGeom prst="rect">
                <a:avLst/>
              </a:prstGeom>
              <a:blipFill>
                <a:blip r:embed="rId5"/>
                <a:stretch>
                  <a:fillRect l="-3800" t="-8602" b="-1720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文本框 12">
            <a:extLst>
              <a:ext uri="{FF2B5EF4-FFF2-40B4-BE49-F238E27FC236}">
                <a16:creationId xmlns:a16="http://schemas.microsoft.com/office/drawing/2014/main" id="{9ACED9B4-8BDA-FA5F-AEDA-4E955B19816E}"/>
              </a:ext>
            </a:extLst>
          </p:cNvPr>
          <p:cNvSpPr txBox="1"/>
          <p:nvPr/>
        </p:nvSpPr>
        <p:spPr>
          <a:xfrm>
            <a:off x="5939208" y="3851779"/>
            <a:ext cx="28286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009898"/>
                </a:solidFill>
              </a:rPr>
              <a:t>电感中的电流</a:t>
            </a:r>
            <a:r>
              <a:rPr lang="en-US" altLang="zh-CN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b="1" dirty="0">
                <a:solidFill>
                  <a:srgbClr val="FF0000"/>
                </a:solidFill>
              </a:rPr>
              <a:t>最小</a:t>
            </a:r>
          </a:p>
        </p:txBody>
      </p:sp>
      <p:sp>
        <p:nvSpPr>
          <p:cNvPr id="14" name="箭头: 上 13">
            <a:extLst>
              <a:ext uri="{FF2B5EF4-FFF2-40B4-BE49-F238E27FC236}">
                <a16:creationId xmlns:a16="http://schemas.microsoft.com/office/drawing/2014/main" id="{C4FB88BE-E9CC-7A40-54F4-C08ACEC32060}"/>
              </a:ext>
            </a:extLst>
          </p:cNvPr>
          <p:cNvSpPr/>
          <p:nvPr/>
        </p:nvSpPr>
        <p:spPr>
          <a:xfrm>
            <a:off x="7343519" y="4378141"/>
            <a:ext cx="272226" cy="318857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8B11953-DCE4-8829-6059-FCBAE2FC8202}"/>
              </a:ext>
            </a:extLst>
          </p:cNvPr>
          <p:cNvSpPr txBox="1"/>
          <p:nvPr/>
        </p:nvSpPr>
        <p:spPr>
          <a:xfrm>
            <a:off x="6502081" y="726374"/>
            <a:ext cx="633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en-US" altLang="zh-CN" sz="32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BC</a:t>
            </a:r>
            <a:endParaRPr lang="zh-CN" altLang="en-US" sz="3200" b="1" dirty="0">
              <a:solidFill>
                <a:srgbClr val="FF0000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03308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/>
      <p:bldP spid="11" grpId="0" animBg="1"/>
      <p:bldP spid="12" grpId="0"/>
      <p:bldP spid="13" grpId="0"/>
      <p:bldP spid="14" grpId="0" animBg="1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2QwZTY4M2M5ZmRkNTc5NTY5YWRjZDA1YjE4NjIyMD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464</Words>
  <Application>Microsoft Office PowerPoint</Application>
  <PresentationFormat>宽屏</PresentationFormat>
  <Paragraphs>73</Paragraphs>
  <Slides>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黑体</vt:lpstr>
      <vt:lpstr>华文隶书</vt:lpstr>
      <vt:lpstr>微软雅黑</vt:lpstr>
      <vt:lpstr>Arial</vt:lpstr>
      <vt:lpstr>Calibri</vt:lpstr>
      <vt:lpstr>Cambria Math</vt:lpstr>
      <vt:lpstr>Raleway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卢娇娇</dc:creator>
  <cp:lastModifiedBy>ffei lu</cp:lastModifiedBy>
  <cp:revision>7</cp:revision>
  <dcterms:created xsi:type="dcterms:W3CDTF">2022-06-01T05:48:00Z</dcterms:created>
  <dcterms:modified xsi:type="dcterms:W3CDTF">2023-07-04T22:40:48Z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BB1D4ACF0F4546F2BBEF61E7B2DE986D</vt:lpwstr>
  </property>
  <property fmtid="{D5CDD505-2E9C-101B-9397-08002B2CF9AE}" pid="3" name="KSOProductBuildVer">
    <vt:lpwstr>2052-11.1.0.11636</vt:lpwstr>
  </property>
</Properties>
</file>