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3"/>
    <p:sldId id="258" r:id="rId4"/>
    <p:sldId id="260" r:id="rId6"/>
    <p:sldId id="259" r:id="rId7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8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2353D-931E-40CD-AC0E-47E48BBECBB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2" y="25510"/>
            <a:ext cx="2400651" cy="492440"/>
          </a:xfrm>
          <a:prstGeom prst="rect">
            <a:avLst/>
          </a:prstGeom>
          <a:noFill/>
        </p:spPr>
        <p:txBody>
          <a:bodyPr wrap="none" lIns="121917" tIns="60959" rIns="121917" bIns="60959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30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50293" y="2503372"/>
            <a:ext cx="7372531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735" dirty="0">
                <a:latin typeface="黑体" panose="02010609060101010101" pitchFamily="49" charset="-122"/>
                <a:ea typeface="黑体" panose="02010609060101010101" pitchFamily="49" charset="-122"/>
              </a:rPr>
              <a:t>电磁波谱应用多  关联巧记速解题</a:t>
            </a:r>
            <a:endParaRPr lang="id-ID" sz="3735" dirty="0">
              <a:latin typeface="Raleway" panose="020B0003030101060003" pitchFamily="34" charset="0"/>
            </a:endParaRPr>
          </a:p>
        </p:txBody>
      </p:sp>
      <p:sp>
        <p:nvSpPr>
          <p:cNvPr id="8" name="Oval 61"/>
          <p:cNvSpPr/>
          <p:nvPr/>
        </p:nvSpPr>
        <p:spPr>
          <a:xfrm>
            <a:off x="158989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9" name="Oval 62"/>
          <p:cNvSpPr/>
          <p:nvPr/>
        </p:nvSpPr>
        <p:spPr>
          <a:xfrm>
            <a:off x="1921175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" name="Oval 63"/>
          <p:cNvSpPr/>
          <p:nvPr/>
        </p:nvSpPr>
        <p:spPr>
          <a:xfrm>
            <a:off x="1755533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000" b="1" dirty="0"/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电磁波谱应用多  关联巧记速解题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84661" y="459060"/>
            <a:ext cx="11640396" cy="2040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2020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江苏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电磁波广泛应用在现代医疗中。下列属于电磁波应用的医用器械有（        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．杀菌用的紫外灯                             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．拍胸片的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光机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．治疗咽喉炎的超声波雾化器         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．检查血流情况的“彩超”机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71574" y="2544967"/>
            <a:ext cx="4251433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defTabSz="12192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rgbClr val="008080"/>
                </a:solidFill>
              </a:rPr>
              <a:t>电磁波谱的特性及应用</a:t>
            </a:r>
            <a:endParaRPr lang="zh-CN" altLang="en-US" sz="2400" b="1" dirty="0">
              <a:solidFill>
                <a:srgbClr val="008080"/>
              </a:solidFill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619673" y="3202941"/>
          <a:ext cx="8104001" cy="307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2640"/>
                <a:gridCol w="1528257"/>
                <a:gridCol w="2548409"/>
                <a:gridCol w="2674695"/>
              </a:tblGrid>
              <a:tr h="406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b="1" kern="100" dirty="0">
                          <a:solidFill>
                            <a:srgbClr val="008080"/>
                          </a:solidFill>
                          <a:effectLst/>
                        </a:rPr>
                        <a:t>电磁波谱</a:t>
                      </a:r>
                      <a:endParaRPr lang="zh-CN" altLang="zh-CN" sz="2000" b="1" kern="100" dirty="0">
                        <a:solidFill>
                          <a:srgbClr val="008080"/>
                        </a:solidFill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b="1" kern="100" dirty="0">
                          <a:solidFill>
                            <a:srgbClr val="008080"/>
                          </a:solidFill>
                          <a:effectLst/>
                        </a:rPr>
                        <a:t>递变规律</a:t>
                      </a:r>
                      <a:endParaRPr lang="zh-CN" altLang="zh-CN" sz="2000" b="1" kern="100" dirty="0">
                        <a:solidFill>
                          <a:srgbClr val="008080"/>
                        </a:solidFill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b="1" kern="100" dirty="0">
                          <a:solidFill>
                            <a:srgbClr val="008080"/>
                          </a:solidFill>
                          <a:effectLst/>
                        </a:rPr>
                        <a:t>特性</a:t>
                      </a:r>
                      <a:endParaRPr lang="zh-CN" altLang="zh-CN" sz="2000" b="1" kern="100" dirty="0">
                        <a:solidFill>
                          <a:srgbClr val="008080"/>
                        </a:solidFill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b="1" kern="100" dirty="0">
                          <a:solidFill>
                            <a:srgbClr val="008080"/>
                          </a:solidFill>
                          <a:effectLst/>
                        </a:rPr>
                        <a:t>应用</a:t>
                      </a:r>
                      <a:endParaRPr lang="zh-CN" altLang="zh-CN" sz="2000" b="1" kern="100" dirty="0">
                        <a:solidFill>
                          <a:srgbClr val="008080"/>
                        </a:solidFill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</a:tr>
              <a:tr h="4842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无线电波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 rowSpan="6">
                  <a:txBody>
                    <a:bodyPr/>
                    <a:lstStyle/>
                    <a:p>
                      <a:pPr algn="ctr"/>
                      <a:endParaRPr lang="zh-CN" altLang="en-US" sz="2000" b="1" dirty="0">
                        <a:solidFill>
                          <a:srgbClr val="008080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/>
                        <a:t>容易发生衍射</a:t>
                      </a:r>
                      <a:endParaRPr lang="zh-CN" altLang="zh-CN" sz="2000" kern="100" dirty="0"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通信和广播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</a:tr>
              <a:tr h="406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红外线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热效应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测温、遥感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</a:tr>
              <a:tr h="4055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可见光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引起视觉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照明等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</a:tr>
              <a:tr h="406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紫外线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荧光效应，能杀菌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防伪、</a:t>
                      </a:r>
                      <a:r>
                        <a:rPr lang="zh-CN" altLang="zh-CN" sz="2000" kern="100" dirty="0">
                          <a:effectLst/>
                        </a:rPr>
                        <a:t>灭菌消毒</a:t>
                      </a:r>
                      <a:endParaRPr lang="zh-CN" altLang="en-US" sz="2000" b="1" dirty="0">
                        <a:solidFill>
                          <a:srgbClr val="008080"/>
                        </a:solidFill>
                      </a:endParaRPr>
                    </a:p>
                  </a:txBody>
                  <a:tcPr marL="121920" marR="121920" marT="60960" marB="60960"/>
                </a:tc>
              </a:tr>
              <a:tr h="406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kern="100" dirty="0">
                          <a:effectLst/>
                        </a:rPr>
                        <a:t>X</a:t>
                      </a:r>
                      <a:r>
                        <a:rPr lang="zh-CN" altLang="zh-CN" sz="2000" kern="100" dirty="0">
                          <a:effectLst/>
                        </a:rPr>
                        <a:t>射线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穿透能力强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医用透视、安检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</a:tr>
              <a:tr h="455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kern="100" dirty="0">
                          <a:effectLst/>
                        </a:rPr>
                        <a:t>γ</a:t>
                      </a:r>
                      <a:r>
                        <a:rPr lang="zh-CN" altLang="zh-CN" sz="2000" kern="100" dirty="0">
                          <a:effectLst/>
                        </a:rPr>
                        <a:t>射线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穿透能力很强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工业探伤、医用治疗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cxnSp>
        <p:nvCxnSpPr>
          <p:cNvPr id="16" name="直接箭头连接符 15"/>
          <p:cNvCxnSpPr/>
          <p:nvPr/>
        </p:nvCxnSpPr>
        <p:spPr>
          <a:xfrm>
            <a:off x="3149576" y="3875545"/>
            <a:ext cx="0" cy="17281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38356" y="3624031"/>
            <a:ext cx="6320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波长</a:t>
            </a:r>
            <a:r>
              <a:rPr lang="zh-CN" altLang="en-US" sz="2000" b="1" dirty="0"/>
              <a:t>减小</a:t>
            </a:r>
            <a:endParaRPr lang="en-US" altLang="zh-CN" sz="2000" b="1" dirty="0"/>
          </a:p>
          <a:p>
            <a:r>
              <a:rPr lang="zh-CN" altLang="en-US" sz="2000" b="1" dirty="0">
                <a:solidFill>
                  <a:srgbClr val="FF0000"/>
                </a:solidFill>
              </a:rPr>
              <a:t>频率</a:t>
            </a:r>
            <a:r>
              <a:rPr lang="zh-CN" altLang="en-US" sz="2000" b="1" dirty="0"/>
              <a:t>增大</a:t>
            </a:r>
            <a:endParaRPr lang="zh-CN" alt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674174" y="3657962"/>
            <a:ext cx="899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衍射能力</a:t>
            </a:r>
            <a:r>
              <a:rPr lang="zh-CN" altLang="en-US" sz="2000" b="1" dirty="0"/>
              <a:t>减弱</a:t>
            </a:r>
            <a:endParaRPr lang="en-US" altLang="zh-CN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678264" y="4901304"/>
            <a:ext cx="8950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穿透能力</a:t>
            </a:r>
            <a:r>
              <a:rPr lang="zh-CN" altLang="en-US" sz="2000" b="1" dirty="0"/>
              <a:t>增强</a:t>
            </a:r>
            <a:endParaRPr lang="en-US" altLang="zh-CN" sz="2000" b="1" dirty="0"/>
          </a:p>
        </p:txBody>
      </p:sp>
      <p:sp>
        <p:nvSpPr>
          <p:cNvPr id="13" name="TextBox 14"/>
          <p:cNvSpPr txBox="1"/>
          <p:nvPr/>
        </p:nvSpPr>
        <p:spPr>
          <a:xfrm>
            <a:off x="1336285" y="946554"/>
            <a:ext cx="663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AB</a:t>
            </a:r>
            <a:endParaRPr lang="zh-CN" altLang="en-US" sz="3200" b="1" dirty="0">
              <a:solidFill>
                <a:srgbClr val="FF0000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18" grpId="0"/>
      <p:bldP spid="19" grpId="0"/>
      <p:bldP spid="2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电磁波谱应用多  关联巧记速解题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31371" y="626428"/>
            <a:ext cx="11144447" cy="3445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2020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浙江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月卷）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在抗击新冠病毒的过程中，广泛使用了红外体温计测量体温，如图所示。下列说法正确的是（                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．当体温超过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37.3 ℃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时人体才辐射红外线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．当体温超过周围空气温度时人体才辐射红外线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．红外体温计是依据体温计发射红外线来测体温的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．红外体温计是依据人体温度越高，辐射的红外线强度越大来测体温的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266" name="Picture 2" descr="https://gimg2.baidu.com/image_search/src=http%3A%2F%2Fwww.ceiea.com%2Fuserfiles%2Fimage%2F20200429%2F20200429072652_63915.png&amp;refer=http%3A%2F%2Fwww.ceiea.com&amp;app=2002&amp;size=f9999,10000&amp;q=a80&amp;n=0&amp;g=0n&amp;fmt=jpeg?sec=1629347602&amp;t=d8cd0333767954871d730f9892c6a5a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6325" y="1423670"/>
            <a:ext cx="2879725" cy="191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14"/>
          <p:cNvSpPr txBox="1"/>
          <p:nvPr/>
        </p:nvSpPr>
        <p:spPr>
          <a:xfrm>
            <a:off x="6096282" y="1423507"/>
            <a:ext cx="442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D</a:t>
            </a:r>
            <a:endParaRPr lang="zh-CN" altLang="en-US" sz="3200" b="1" dirty="0">
              <a:solidFill>
                <a:srgbClr val="FF0000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电磁波谱应用多  关联巧记速解题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39294" y="548369"/>
            <a:ext cx="11349633" cy="5033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2020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天津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新冠肺炎疫情突发，中华儿女风雨同舟、守望相助，筑起了抗击疫情的巍峨长城。志愿者用非接触式体温测量仪，通过人体辐射的红外线测量体温，防控人员用紫外线灯在无人的环境下消杀病毒，为人民健康保驾护航。红外线和紫外线相比较（         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．红外线的光子能量比紫外线的大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．真空中红外线的波长比紫外线的长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．真空中红外线的传播速度比紫外线的大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．红外线能发生偏振现象，而紫外线不能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TextBox 14"/>
          <p:cNvSpPr txBox="1"/>
          <p:nvPr/>
        </p:nvSpPr>
        <p:spPr>
          <a:xfrm>
            <a:off x="3573908" y="2212121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B</a:t>
            </a:r>
            <a:endParaRPr lang="zh-CN" altLang="en-US" sz="3200" b="1" dirty="0">
              <a:solidFill>
                <a:srgbClr val="FF0000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625388" y="3202941"/>
          <a:ext cx="8103870" cy="30740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2640"/>
                <a:gridCol w="1528257"/>
                <a:gridCol w="2548409"/>
                <a:gridCol w="2674620"/>
              </a:tblGrid>
              <a:tr h="426720"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b="1" kern="100" dirty="0">
                          <a:solidFill>
                            <a:srgbClr val="008080"/>
                          </a:solidFill>
                          <a:effectLst/>
                        </a:rPr>
                        <a:t>电磁波谱</a:t>
                      </a:r>
                      <a:endParaRPr lang="zh-CN" altLang="zh-CN" sz="2000" b="1" kern="100" dirty="0">
                        <a:solidFill>
                          <a:srgbClr val="008080"/>
                        </a:solidFill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b="1" kern="100" dirty="0">
                          <a:solidFill>
                            <a:srgbClr val="008080"/>
                          </a:solidFill>
                          <a:effectLst/>
                        </a:rPr>
                        <a:t>递变规律</a:t>
                      </a:r>
                      <a:endParaRPr lang="zh-CN" altLang="zh-CN" sz="2000" b="1" kern="100" dirty="0">
                        <a:solidFill>
                          <a:srgbClr val="008080"/>
                        </a:solidFill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b="1" kern="100" dirty="0">
                          <a:solidFill>
                            <a:srgbClr val="008080"/>
                          </a:solidFill>
                          <a:effectLst/>
                        </a:rPr>
                        <a:t>特性</a:t>
                      </a:r>
                      <a:endParaRPr lang="zh-CN" altLang="zh-CN" sz="2000" b="1" kern="100" dirty="0">
                        <a:solidFill>
                          <a:srgbClr val="008080"/>
                        </a:solidFill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b="1" kern="100" dirty="0">
                          <a:solidFill>
                            <a:srgbClr val="008080"/>
                          </a:solidFill>
                          <a:effectLst/>
                        </a:rPr>
                        <a:t>应用</a:t>
                      </a:r>
                      <a:endParaRPr lang="zh-CN" altLang="zh-CN" sz="2000" b="1" kern="100" dirty="0">
                        <a:solidFill>
                          <a:srgbClr val="008080"/>
                        </a:solidFill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84293"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无线电波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6">
                  <a:txBody>
                    <a:bodyPr/>
                    <a:p>
                      <a:pPr algn="ctr"/>
                      <a:endParaRPr lang="zh-CN" altLang="en-US" sz="2000" b="1" dirty="0">
                        <a:solidFill>
                          <a:srgbClr val="00808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/>
                        <a:t>容易发生衍射</a:t>
                      </a:r>
                      <a:endParaRPr lang="zh-CN" altLang="zh-CN" sz="2000" kern="100" dirty="0"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通信和广播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红外线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热效应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测温、遥感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05553"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可见光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引起视觉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照明等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紫外线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荧光效应，能杀菌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0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防伪、</a:t>
                      </a:r>
                      <a:r>
                        <a:rPr lang="zh-CN" altLang="zh-CN" sz="2000" kern="100" dirty="0">
                          <a:effectLst/>
                        </a:rPr>
                        <a:t>灭菌消毒</a:t>
                      </a:r>
                      <a:endParaRPr lang="zh-CN" altLang="en-US" sz="2000" b="1" dirty="0">
                        <a:solidFill>
                          <a:srgbClr val="00808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kern="100" dirty="0">
                          <a:effectLst/>
                        </a:rPr>
                        <a:t>X</a:t>
                      </a:r>
                      <a:r>
                        <a:rPr lang="zh-CN" altLang="zh-CN" sz="2000" kern="100" dirty="0">
                          <a:effectLst/>
                        </a:rPr>
                        <a:t>射线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穿透能力强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医用透视、安检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55507"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kern="100" dirty="0">
                          <a:effectLst/>
                        </a:rPr>
                        <a:t>γ</a:t>
                      </a:r>
                      <a:r>
                        <a:rPr lang="zh-CN" altLang="zh-CN" sz="2000" kern="100" dirty="0">
                          <a:effectLst/>
                        </a:rPr>
                        <a:t>射线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穿透能力很强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 dirty="0">
                          <a:effectLst/>
                        </a:rPr>
                        <a:t>工业探伤、医用治疗</a:t>
                      </a:r>
                      <a:endParaRPr lang="zh-CN" altLang="zh-CN" sz="20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121920" marR="121920" marT="60960" marB="6096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直接箭头连接符 15"/>
          <p:cNvCxnSpPr/>
          <p:nvPr>
            <p:custDataLst>
              <p:tags r:id="rId3"/>
            </p:custDataLst>
          </p:nvPr>
        </p:nvCxnSpPr>
        <p:spPr>
          <a:xfrm>
            <a:off x="3149576" y="3875545"/>
            <a:ext cx="0" cy="1728192"/>
          </a:xfrm>
          <a:prstGeom prst="straightConnector1">
            <a:avLst/>
          </a:prstGeom>
          <a:noFill/>
          <a:ln w="19050"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4"/>
            </p:custDataLst>
          </p:nvPr>
        </p:nvSpPr>
        <p:spPr>
          <a:xfrm>
            <a:off x="3238356" y="3624031"/>
            <a:ext cx="632038" cy="255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40000"/>
                    <a:lumOff val="60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FF0000"/>
                </a:solidFill>
              </a:rPr>
              <a:t>波长</a:t>
            </a:r>
            <a:r>
              <a:rPr lang="zh-CN" altLang="en-US" sz="2000" b="1" dirty="0"/>
              <a:t>减小</a:t>
            </a:r>
            <a:endParaRPr lang="en-US" altLang="zh-CN" sz="2000" b="1" dirty="0"/>
          </a:p>
          <a:p>
            <a:r>
              <a:rPr lang="zh-CN" altLang="en-US" sz="2000" b="1" dirty="0">
                <a:solidFill>
                  <a:srgbClr val="FF0000"/>
                </a:solidFill>
              </a:rPr>
              <a:t>频率</a:t>
            </a:r>
            <a:r>
              <a:rPr lang="zh-CN" altLang="en-US" sz="2000" b="1" dirty="0"/>
              <a:t>增大</a:t>
            </a:r>
            <a:endParaRPr lang="zh-CN" altLang="en-US" sz="2000" b="1" dirty="0"/>
          </a:p>
        </p:txBody>
      </p:sp>
      <p:sp>
        <p:nvSpPr>
          <p:cNvPr id="19" name="TextBox 18"/>
          <p:cNvSpPr txBox="1"/>
          <p:nvPr>
            <p:custDataLst>
              <p:tags r:id="rId5"/>
            </p:custDataLst>
          </p:nvPr>
        </p:nvSpPr>
        <p:spPr>
          <a:xfrm>
            <a:off x="3674174" y="3657962"/>
            <a:ext cx="899805" cy="1015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40000"/>
                    <a:lumOff val="60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FF0000"/>
                </a:solidFill>
              </a:rPr>
              <a:t>衍射能力</a:t>
            </a:r>
            <a:r>
              <a:rPr lang="zh-CN" altLang="en-US" sz="2000" b="1" dirty="0"/>
              <a:t>减弱</a:t>
            </a:r>
            <a:endParaRPr lang="en-US" altLang="zh-CN" sz="2000" b="1" dirty="0"/>
          </a:p>
        </p:txBody>
      </p:sp>
      <p:sp>
        <p:nvSpPr>
          <p:cNvPr id="20" name="TextBox 19"/>
          <p:cNvSpPr txBox="1"/>
          <p:nvPr>
            <p:custDataLst>
              <p:tags r:id="rId6"/>
            </p:custDataLst>
          </p:nvPr>
        </p:nvSpPr>
        <p:spPr>
          <a:xfrm>
            <a:off x="3678264" y="4901304"/>
            <a:ext cx="895041" cy="1015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40000"/>
                    <a:lumOff val="60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FF0000"/>
                </a:solidFill>
              </a:rPr>
              <a:t>穿透能力</a:t>
            </a:r>
            <a:r>
              <a:rPr lang="zh-CN" altLang="en-US" sz="2000" b="1" dirty="0"/>
              <a:t>增强</a:t>
            </a:r>
            <a:endParaRPr lang="en-US" altLang="zh-C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 bldLvl="0" animBg="1"/>
      <p:bldP spid="19" grpId="0" bldLvl="0" animBg="1"/>
      <p:bldP spid="20" grpId="0" bldLvl="0" animBg="1"/>
    </p:bldLst>
  </p:timing>
</p:sld>
</file>

<file path=ppt/tags/tag1.xml><?xml version="1.0" encoding="utf-8"?>
<p:tagLst xmlns:p="http://schemas.openxmlformats.org/presentationml/2006/main">
  <p:tag name="KSO_WM_UNIT_TABLE_BEAUTIFY" val="smartTable{da667cac-d9ab-4a93-a070-7f1a0a773357}"/>
  <p:tag name="TABLE_ENDDRAG_ORIGIN_RECT" val="410*175"/>
  <p:tag name="TABLE_ENDDRAG_RECT" val="95*189*410*175"/>
</p:tagLst>
</file>

<file path=ppt/tags/tag2.xml><?xml version="1.0" encoding="utf-8"?>
<p:tagLst xmlns:p="http://schemas.openxmlformats.org/presentationml/2006/main">
  <p:tag name="KSO_WM_UNIT_PLACING_PICTURE_USER_VIEWPORT" val="{&quot;height&quot;:2122.129133858268,&quot;width&quot;:3186.379527559055}"/>
</p:tagLst>
</file>

<file path=ppt/tags/tag3.xml><?xml version="1.0" encoding="utf-8"?>
<p:tagLst xmlns:p="http://schemas.openxmlformats.org/presentationml/2006/main">
  <p:tag name="KSO_WM_UNIT_TABLE_BEAUTIFY" val="smartTable{da667cac-d9ab-4a93-a070-7f1a0a773357}"/>
  <p:tag name="TABLE_ENDDRAG_ORIGIN_RECT" val="410*175"/>
  <p:tag name="TABLE_ENDDRAG_RECT" val="95*189*410*175"/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COMMONDATA" val="eyJoZGlkIjoiMjBiOGFkYTQ4Y2U0NTQyMTkxNGJjMWZhM2ExZDcwNDUifQ=="/>
  <p:tag name="KSO_WPP_MARK_KEY" val="2dc46acb-1216-4f59-8480-5ffb647c4203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832</Words>
  <Application>WPS 演示</Application>
  <PresentationFormat>宽屏</PresentationFormat>
  <Paragraphs>137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宋体</vt:lpstr>
      <vt:lpstr>Wingdings</vt:lpstr>
      <vt:lpstr>黑体</vt:lpstr>
      <vt:lpstr>Raleway</vt:lpstr>
      <vt:lpstr>Segoe Print</vt:lpstr>
      <vt:lpstr>Times New Roman</vt:lpstr>
      <vt:lpstr>Arial</vt:lpstr>
      <vt:lpstr>Courier New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卢娇娇</dc:creator>
  <cp:lastModifiedBy>莫非</cp:lastModifiedBy>
  <cp:revision>4</cp:revision>
  <dcterms:created xsi:type="dcterms:W3CDTF">2022-06-01T05:55:00Z</dcterms:created>
  <dcterms:modified xsi:type="dcterms:W3CDTF">2023-07-05T08:09:25Z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FFD58F67E6994A3EA0A04D8B4B6B3479</vt:lpwstr>
  </property>
  <property fmtid="{D5CDD505-2E9C-101B-9397-08002B2CF9AE}" pid="3" name="KSOProductBuildVer">
    <vt:lpwstr>2052-11.1.0.14036</vt:lpwstr>
  </property>
</Properties>
</file>