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1" d="100"/>
          <a:sy n="91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2" y="25510"/>
            <a:ext cx="2400651" cy="492440"/>
          </a:xfrm>
          <a:prstGeom prst="rect">
            <a:avLst/>
          </a:prstGeom>
          <a:noFill/>
        </p:spPr>
        <p:txBody>
          <a:bodyPr wrap="none" lIns="121917" tIns="60959" rIns="121917" bIns="60959" rtlCol="0">
            <a:spAutoFit/>
          </a:bodyPr>
          <a:lstStyle/>
          <a:p>
            <a:pPr defTabSz="12192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676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2" y="2503372"/>
            <a:ext cx="7402195" cy="666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3735" dirty="0">
                <a:solidFill>
                  <a:prstClr val="black"/>
                </a:solidFill>
                <a:latin typeface="Raleway" panose="020B0003030101060003" pitchFamily="34" charset="0"/>
                <a:ea typeface="宋体" panose="02010600030101010101" pitchFamily="2" charset="-122"/>
              </a:rPr>
              <a:t>电磁波与机械波</a:t>
            </a:r>
            <a:r>
              <a:rPr lang="en-US" altLang="zh-CN" sz="3735" dirty="0">
                <a:solidFill>
                  <a:prstClr val="black"/>
                </a:solidFill>
                <a:latin typeface="Raleway" panose="020B0003030101060003" pitchFamily="34" charset="0"/>
                <a:ea typeface="宋体" panose="02010600030101010101" pitchFamily="2" charset="-122"/>
              </a:rPr>
              <a:t>   </a:t>
            </a:r>
            <a:r>
              <a:rPr lang="zh-CN" altLang="en-US" sz="3735" dirty="0">
                <a:solidFill>
                  <a:prstClr val="black"/>
                </a:solidFill>
                <a:latin typeface="Raleway" panose="020B0003030101060003" pitchFamily="34" charset="0"/>
                <a:ea typeface="宋体" panose="02010600030101010101" pitchFamily="2" charset="-122"/>
              </a:rPr>
              <a:t>抓牢波性记差异</a:t>
            </a: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id-ID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id-ID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id-ID" sz="4000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435" y="6354"/>
            <a:ext cx="490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电磁波与机械波   抓牢波性记差异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42491" y="597053"/>
            <a:ext cx="11144447" cy="3484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2016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天津卷）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我国成功研发的反隐身先进米波雷达堪称隐身飞机的克星,它标志着我国雷达研究又创新的里程碑。米波雷达发射无线电波的波长在1~10 m范围内,则对该无线电波的判断正确的是 (　　)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A.米波的频率比厘米波频率高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B.和机械波一样须靠介质传播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C.同光波一样会发生反射现象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D.不可能产生干涉和衍射现象</a:t>
            </a:r>
          </a:p>
        </p:txBody>
      </p:sp>
      <p:pic>
        <p:nvPicPr>
          <p:cNvPr id="7" name="图片 3" descr="textimage3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7970" y="1796628"/>
            <a:ext cx="2128043" cy="2133198"/>
          </a:xfrm>
          <a:prstGeom prst="rect">
            <a:avLst/>
          </a:prstGeom>
        </p:spPr>
      </p:pic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435" y="6354"/>
            <a:ext cx="490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电磁波与机械波   抓牢波性记差异</a:t>
            </a:r>
          </a:p>
        </p:txBody>
      </p:sp>
      <p:sp>
        <p:nvSpPr>
          <p:cNvPr id="7" name="矩形 6"/>
          <p:cNvSpPr/>
          <p:nvPr/>
        </p:nvSpPr>
        <p:spPr>
          <a:xfrm>
            <a:off x="699028" y="640014"/>
            <a:ext cx="3246120" cy="515113"/>
          </a:xfrm>
          <a:prstGeom prst="rect">
            <a:avLst/>
          </a:prstGeom>
        </p:spPr>
        <p:txBody>
          <a:bodyPr wrap="square" lIns="46964" tIns="23481" rIns="46964" bIns="23481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zh-CN" sz="2265" dirty="0">
                <a:solidFill>
                  <a:srgbClr val="009898"/>
                </a:solidFill>
                <a:latin typeface="NEU-BZ-S92"/>
                <a:ea typeface="微软雅黑" panose="020B0503020204020204" charset="-122"/>
                <a:cs typeface="Times New Roman" panose="02020603050405020304"/>
              </a:rPr>
              <a:t>电磁波与机械波的比较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54268" y="1246461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相同点：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490121" y="1246461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都是波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58595" y="1830661"/>
            <a:ext cx="11012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共有波的特性：干涉、衍射、偏振（横波）、传播信息和能量、频率由波源决定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58594" y="2406394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不同点：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表格 11"/>
              <p:cNvGraphicFramePr>
                <a:graphicFrameLocks noGrp="1"/>
              </p:cNvGraphicFramePr>
              <p:nvPr>
                <p:custDataLst>
                  <p:tags r:id="rId1"/>
                </p:custDataLst>
                <p:extLst>
                  <p:ext uri="{D42A27DB-BD31-4B8C-83A1-F6EECF244321}">
                    <p14:modId xmlns:p14="http://schemas.microsoft.com/office/powerpoint/2010/main" val="2222885561"/>
                  </p:ext>
                </p:extLst>
              </p:nvPr>
            </p:nvGraphicFramePr>
            <p:xfrm>
              <a:off x="1237203" y="2882007"/>
              <a:ext cx="9868220" cy="3441700"/>
            </p:xfrm>
            <a:graphic>
              <a:graphicData uri="http://schemas.openxmlformats.org/drawingml/2006/table">
                <a:tbl>
                  <a:tblPr/>
                  <a:tblGrid>
                    <a:gridCol w="18804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1863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691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876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endParaRPr lang="en-US" sz="2100" b="1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Times New Roman" panose="02020603050405020304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电磁波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机械波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916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产生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由周期性变化的电场、磁场产生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质点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波源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振动</a:t>
                          </a:r>
                          <a:r>
                            <a:rPr lang="zh-CN" alt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在介质中传播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3377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波速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真空中光速</a:t>
                          </a:r>
                          <a:r>
                            <a:rPr lang="en-US" sz="2100" b="1" i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c=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3</a:t>
                          </a:r>
                          <a:r>
                            <a:rPr lang="en-US" sz="2100" b="1" i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×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10</a:t>
                          </a:r>
                          <a:r>
                            <a:rPr lang="en-US" sz="2100" b="1" baseline="30000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8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 m/s</a:t>
                          </a:r>
                        </a:p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alt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介质中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7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US" altLang="zh-CN" sz="27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S Mincho" charset="0"/>
                                  <a:cs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altLang="zh-CN" sz="2700" b="1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700" b="1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𝒄</m:t>
                                  </m:r>
                                </m:num>
                                <m:den>
                                  <m:r>
                                    <a:rPr lang="en-US" altLang="zh-CN" sz="2700" b="1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𝒗</m:t>
                                  </m:r>
                                </m:den>
                              </m:f>
                            </m:oMath>
                          </a14:m>
                          <a:r>
                            <a:rPr lang="zh-CN" altLang="en-US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（</a:t>
                          </a:r>
                          <a:r>
                            <a:rPr lang="en-US" altLang="zh-CN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n</a:t>
                          </a:r>
                          <a:r>
                            <a:rPr lang="zh-CN" altLang="zh-CN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由介质</a:t>
                          </a:r>
                          <a:r>
                            <a:rPr lang="zh-CN" altLang="en-US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和波源</a:t>
                          </a:r>
                          <a:r>
                            <a:rPr lang="zh-CN" altLang="zh-CN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决定</a:t>
                          </a:r>
                          <a:r>
                            <a:rPr lang="zh-CN" altLang="en-US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）</a:t>
                          </a:r>
                          <a:endParaRPr lang="en-US" altLang="zh-CN" sz="2700" b="1" i="1" dirty="0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+mj-ea"/>
                          </a:endParaRP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波速由介质决定，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1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ambria Math" panose="02040503050406030204" pitchFamily="18" charset="0"/>
                                </a:rPr>
                                <m:t>𝝀</m:t>
                              </m:r>
                              <m:r>
                                <a:rPr lang="en-US" altLang="zh-CN" sz="21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altLang="zh-CN" sz="21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1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𝒗</m:t>
                                  </m:r>
                                </m:num>
                                <m:den>
                                  <m:r>
                                    <a:rPr lang="en-US" altLang="zh-CN" sz="21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𝒇</m:t>
                                  </m:r>
                                </m:den>
                              </m:f>
                            </m:oMath>
                          </a14:m>
                          <a:endParaRPr lang="zh-CN" sz="2100" b="1" i="1" dirty="0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Times New Roman" panose="02020603050405020304"/>
                          </a:endParaRP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712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是否需要介质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不需要介质</a:t>
                          </a:r>
                          <a:r>
                            <a:rPr lang="en-US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在真空中仍可传播</a:t>
                          </a:r>
                          <a:r>
                            <a:rPr lang="en-US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必须有介质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真空中不能传播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表格 11"/>
              <p:cNvGraphicFramePr>
                <a:graphicFrameLocks noGrp="1"/>
              </p:cNvGraphicFramePr>
              <p:nvPr>
                <p:custDataLst>
                  <p:tags r:id="rId1"/>
                </p:custDataLst>
                <p:extLst>
                  <p:ext uri="{D42A27DB-BD31-4B8C-83A1-F6EECF244321}">
                    <p14:modId xmlns:p14="http://schemas.microsoft.com/office/powerpoint/2010/main" val="2222885561"/>
                  </p:ext>
                </p:extLst>
              </p:nvPr>
            </p:nvGraphicFramePr>
            <p:xfrm>
              <a:off x="1237203" y="2882007"/>
              <a:ext cx="9868220" cy="3441700"/>
            </p:xfrm>
            <a:graphic>
              <a:graphicData uri="http://schemas.openxmlformats.org/drawingml/2006/table">
                <a:tbl>
                  <a:tblPr/>
                  <a:tblGrid>
                    <a:gridCol w="18804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1863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691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876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endParaRPr lang="en-US" sz="2100" b="1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Times New Roman" panose="02020603050405020304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电磁波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机械波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916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产生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由周期性变化的电场、磁场产生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质点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波源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振动</a:t>
                          </a:r>
                          <a:r>
                            <a:rPr lang="zh-CN" alt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在介质中传播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3377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波速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835" t="-104091" r="-77193" b="-5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4386" t="-104091" r="-351" b="-5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712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是否需要介质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不需要介质</a:t>
                          </a:r>
                          <a:r>
                            <a:rPr lang="en-US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在真空中仍可传播</a:t>
                          </a:r>
                          <a:r>
                            <a:rPr lang="en-US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必须有介质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真空中不能传播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435" y="6354"/>
            <a:ext cx="490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电磁波与机械波   抓牢波性记差异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42491" y="597053"/>
            <a:ext cx="11144447" cy="3484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2016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天津卷）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我国成功研发的反隐身先进米波雷达堪称隐身飞机的克星,它标志着我国雷达研究又创新的里程碑。米波雷达发射无线电波的波长在1~10 m范围内,则对该无线电波的判断正确的是 (　　)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A.米波的频率比厘米波频率高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B.和机械波一样须靠介质传播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C.同光波一样会发生反射现象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D.不可能产生干涉和衍射现象</a:t>
            </a:r>
          </a:p>
        </p:txBody>
      </p:sp>
      <p:pic>
        <p:nvPicPr>
          <p:cNvPr id="7" name="图片 3" descr="textimage3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7970" y="1796628"/>
            <a:ext cx="2128043" cy="2133198"/>
          </a:xfrm>
          <a:prstGeom prst="rect">
            <a:avLst/>
          </a:prstGeom>
        </p:spPr>
      </p:pic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DF9C1955-4DE7-E6CB-CCF2-86D3121A01B4}"/>
                  </a:ext>
                </a:extLst>
              </p:cNvPr>
              <p:cNvSpPr txBox="1"/>
              <p:nvPr/>
            </p:nvSpPr>
            <p:spPr>
              <a:xfrm>
                <a:off x="4952242" y="2141507"/>
                <a:ext cx="1442638" cy="6817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21920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65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</a:rPr>
                        <m:t>𝝀</m:t>
                      </m:r>
                      <m:r>
                        <a:rPr lang="en-US" altLang="zh-CN" sz="1865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</a:rPr>
                        <m:t>=</m:t>
                      </m:r>
                      <m:r>
                        <a:rPr lang="en-US" altLang="zh-CN" sz="1865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</a:rPr>
                        <m:t>𝑪𝑻</m:t>
                      </m:r>
                      <m:r>
                        <a:rPr lang="en-US" altLang="zh-CN" sz="1865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MS Mincho" charset="0"/>
                              <a:cs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MS Mincho" charset="0"/>
                              <a:cs typeface="Cambria Math" panose="02040503050406030204" pitchFamily="18" charset="0"/>
                            </a:rPr>
                            <m:t>𝑪</m:t>
                          </m:r>
                        </m:num>
                        <m:den>
                          <m:r>
                            <a:rPr lang="en-US" altLang="zh-CN" sz="1865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MS Mincho" charset="0"/>
                              <a:cs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</m:oMath>
                  </m:oMathPara>
                </a14:m>
                <a:endParaRPr lang="en-US" altLang="zh-CN" sz="1865" b="1" i="1" dirty="0">
                  <a:solidFill>
                    <a:srgbClr val="FF0000"/>
                  </a:solidFill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文本框 8">
                <a:extLst>
                  <a:ext uri="{FF2B5EF4-FFF2-40B4-BE49-F238E27FC236}">
                    <a16:creationId xmlns:a16="http://schemas.microsoft.com/office/drawing/2014/main" id="{DF9C1955-4DE7-E6CB-CCF2-86D3121A0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2242" y="2141507"/>
                <a:ext cx="1442638" cy="6817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60">
            <a:extLst>
              <a:ext uri="{FF2B5EF4-FFF2-40B4-BE49-F238E27FC236}">
                <a16:creationId xmlns:a16="http://schemas.microsoft.com/office/drawing/2014/main" id="{83FE4E30-87D8-B614-D293-83394A838319}"/>
              </a:ext>
            </a:extLst>
          </p:cNvPr>
          <p:cNvSpPr txBox="1"/>
          <p:nvPr/>
        </p:nvSpPr>
        <p:spPr>
          <a:xfrm>
            <a:off x="6193543" y="1662526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57752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9" grpId="2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435" y="6354"/>
            <a:ext cx="490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电磁波与机械波   抓牢波性记差异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314985" y="3406760"/>
            <a:ext cx="11144447" cy="251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2016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北京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卷）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下列说法正确的是（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A.电磁波在真空中以光速</a:t>
            </a:r>
            <a:r>
              <a:rPr lang="en-US" altLang="zh-CN" sz="2400" b="1" i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传播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B.在空气中传播的声波是横波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C.声波只能在空气中传播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D.光需要介质才能传播</a:t>
            </a:r>
          </a:p>
        </p:txBody>
      </p:sp>
      <p:sp>
        <p:nvSpPr>
          <p:cNvPr id="16" name="TextBox 60"/>
          <p:cNvSpPr txBox="1"/>
          <p:nvPr/>
        </p:nvSpPr>
        <p:spPr>
          <a:xfrm>
            <a:off x="6577755" y="3423398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20329" y="661109"/>
            <a:ext cx="11144447" cy="251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2013</a:t>
            </a:r>
            <a:r>
              <a:rPr lang="en-US" altLang="zh-CN" sz="2400" b="1" dirty="0">
                <a:solidFill>
                  <a:srgbClr val="009898"/>
                </a:solidFill>
                <a:latin typeface="Arial" panose="020B0604020202020204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zh-CN" altLang="en-US" sz="2400" b="1" dirty="0">
                <a:solidFill>
                  <a:srgbClr val="009898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浙江卷）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关于生活中遇到的各种波，下列说法正确的是（</a:t>
            </a:r>
            <a:r>
              <a:rPr lang="en-US" altLang="zh-CN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</a:t>
            </a: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A．电磁波可以传递信息，声波不能传递信息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B．手机在通话时涉及的波既有电磁波又有声波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C．太阳光中的可见光和医院“B超”中的超声波传递速度相同</a:t>
            </a:r>
          </a:p>
          <a:p>
            <a:pPr indent="355600" defTabSz="1219200"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D．遥控器发出的红外线波长和医院CT中的X射线波长相同 </a:t>
            </a:r>
          </a:p>
        </p:txBody>
      </p:sp>
      <p:sp>
        <p:nvSpPr>
          <p:cNvPr id="6" name="TextBox 60"/>
          <p:cNvSpPr txBox="1"/>
          <p:nvPr/>
        </p:nvSpPr>
        <p:spPr>
          <a:xfrm>
            <a:off x="9925915" y="827058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en-US" altLang="zh-CN" sz="3200" b="1" dirty="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B</a:t>
            </a: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200"/>
            <a:endParaRPr lang="zh-CN" altLang="en-US" sz="2400">
              <a:solidFill>
                <a:prstClr val="black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435" y="6354"/>
            <a:ext cx="49072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电磁波与机械波   抓牢波性记差异</a:t>
            </a:r>
          </a:p>
        </p:txBody>
      </p:sp>
      <p:sp>
        <p:nvSpPr>
          <p:cNvPr id="7" name="矩形 6"/>
          <p:cNvSpPr/>
          <p:nvPr/>
        </p:nvSpPr>
        <p:spPr>
          <a:xfrm>
            <a:off x="699028" y="640014"/>
            <a:ext cx="3246120" cy="515113"/>
          </a:xfrm>
          <a:prstGeom prst="rect">
            <a:avLst/>
          </a:prstGeom>
        </p:spPr>
        <p:txBody>
          <a:bodyPr wrap="square" lIns="46964" tIns="23481" rIns="46964" bIns="23481">
            <a:spAutoFit/>
          </a:bodyPr>
          <a:lstStyle/>
          <a:p>
            <a:pPr defTabSz="1219200">
              <a:lnSpc>
                <a:spcPct val="150000"/>
              </a:lnSpc>
            </a:pPr>
            <a:r>
              <a:rPr lang="zh-CN" altLang="zh-CN" sz="2265" dirty="0">
                <a:solidFill>
                  <a:srgbClr val="009898"/>
                </a:solidFill>
                <a:latin typeface="NEU-BZ-S92"/>
                <a:ea typeface="微软雅黑" panose="020B0503020204020204" charset="-122"/>
                <a:cs typeface="Times New Roman" panose="02020603050405020304"/>
              </a:rPr>
              <a:t>电磁波与机械波的比较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54268" y="1246461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相同点：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490121" y="1246461"/>
            <a:ext cx="1112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都是波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58595" y="1830661"/>
            <a:ext cx="11012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 dirty="0">
                <a:solidFill>
                  <a:prstClr val="black"/>
                </a:solidFill>
                <a:latin typeface="Calibri" panose="020F0502020204030204"/>
                <a:ea typeface="宋体" panose="02010600030101010101" pitchFamily="2" charset="-122"/>
              </a:rPr>
              <a:t>共有波的特性：干涉、衍射、偏振（横波）、传播信息和能量、频率由波源决定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58594" y="2406394"/>
            <a:ext cx="1422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/>
            <a:r>
              <a:rPr lang="zh-CN" altLang="en-US" sz="2400" b="1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</a:rPr>
              <a:t>不同点：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表格 11"/>
              <p:cNvGraphicFramePr>
                <a:graphicFrameLocks noGrp="1"/>
              </p:cNvGraphicFramePr>
              <p:nvPr>
                <p:custDataLst>
                  <p:tags r:id="rId1"/>
                </p:custDataLst>
              </p:nvPr>
            </p:nvGraphicFramePr>
            <p:xfrm>
              <a:off x="1237203" y="2882007"/>
              <a:ext cx="9868220" cy="3441700"/>
            </p:xfrm>
            <a:graphic>
              <a:graphicData uri="http://schemas.openxmlformats.org/drawingml/2006/table">
                <a:tbl>
                  <a:tblPr/>
                  <a:tblGrid>
                    <a:gridCol w="18804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1863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691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876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endParaRPr lang="en-US" sz="2100" b="1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Times New Roman" panose="02020603050405020304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电磁波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机械波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916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产生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由周期性变化的电场、磁场产生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质点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波源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振动</a:t>
                          </a:r>
                          <a:r>
                            <a:rPr lang="zh-CN" alt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在介质中传播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3377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波速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真空中光速</a:t>
                          </a:r>
                          <a:r>
                            <a:rPr lang="en-US" sz="2100" b="1" i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c=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3</a:t>
                          </a:r>
                          <a:r>
                            <a:rPr lang="en-US" sz="2100" b="1" i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×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10</a:t>
                          </a:r>
                          <a:r>
                            <a:rPr lang="en-US" sz="2100" b="1" baseline="30000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8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 m/s</a:t>
                          </a:r>
                        </a:p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alt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介质中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7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US" altLang="zh-CN" sz="27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MS Mincho" charset="0"/>
                                  <a:cs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altLang="zh-CN" sz="2700" b="1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700" b="1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𝒄</m:t>
                                  </m:r>
                                </m:num>
                                <m:den>
                                  <m:r>
                                    <a:rPr lang="en-US" altLang="zh-CN" sz="2700" b="1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𝒗</m:t>
                                  </m:r>
                                </m:den>
                              </m:f>
                            </m:oMath>
                          </a14:m>
                          <a:r>
                            <a:rPr lang="zh-CN" altLang="en-US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（</a:t>
                          </a:r>
                          <a:r>
                            <a:rPr lang="en-US" altLang="zh-CN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n</a:t>
                          </a:r>
                          <a:r>
                            <a:rPr lang="zh-CN" altLang="zh-CN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由介质</a:t>
                          </a:r>
                          <a:r>
                            <a:rPr lang="zh-CN" altLang="en-US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和波源</a:t>
                          </a:r>
                          <a:r>
                            <a:rPr lang="zh-CN" altLang="zh-CN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决定</a:t>
                          </a:r>
                          <a:r>
                            <a:rPr lang="zh-CN" altLang="en-US" sz="2000" b="1" kern="1200" dirty="0">
                              <a:solidFill>
                                <a:srgbClr val="000000"/>
                              </a:solidFill>
                              <a:latin typeface="+mj-ea"/>
                              <a:ea typeface="+mn-ea"/>
                              <a:cs typeface="Times New Roman" panose="02020603050405020304"/>
                            </a:rPr>
                            <a:t>）</a:t>
                          </a:r>
                          <a:endParaRPr lang="en-US" altLang="zh-CN" sz="2700" b="1" i="1" dirty="0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+mj-ea"/>
                          </a:endParaRP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波速由介质决定，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1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ambria Math" panose="02040503050406030204" pitchFamily="18" charset="0"/>
                                </a:rPr>
                                <m:t>𝝀</m:t>
                              </m:r>
                              <m:r>
                                <a:rPr lang="en-US" altLang="zh-CN" sz="21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+mj-ea"/>
                                  <a:cs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altLang="zh-CN" sz="21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21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𝒗</m:t>
                                  </m:r>
                                </m:num>
                                <m:den>
                                  <m:r>
                                    <a:rPr lang="en-US" altLang="zh-CN" sz="2100" b="1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+mj-ea"/>
                                      <a:cs typeface="Cambria Math" panose="02040503050406030204" pitchFamily="18" charset="0"/>
                                    </a:rPr>
                                    <m:t>𝒇</m:t>
                                  </m:r>
                                </m:den>
                              </m:f>
                            </m:oMath>
                          </a14:m>
                          <a:endParaRPr lang="zh-CN" sz="2100" b="1" i="1" dirty="0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Times New Roman" panose="02020603050405020304"/>
                          </a:endParaRP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712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是否需要介质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不需要介质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在真空中仍可传播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必须有介质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真空中不能传播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表格 11"/>
              <p:cNvGraphicFramePr>
                <a:graphicFrameLocks noGrp="1"/>
              </p:cNvGraphicFramePr>
              <p:nvPr>
                <p:custDataLst>
                  <p:tags r:id="rId1"/>
                </p:custDataLst>
              </p:nvPr>
            </p:nvGraphicFramePr>
            <p:xfrm>
              <a:off x="1237203" y="2882007"/>
              <a:ext cx="9868220" cy="3441700"/>
            </p:xfrm>
            <a:graphic>
              <a:graphicData uri="http://schemas.openxmlformats.org/drawingml/2006/table">
                <a:tbl>
                  <a:tblPr/>
                  <a:tblGrid>
                    <a:gridCol w="188044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51863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46913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8768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endParaRPr lang="en-US" sz="2100" b="1">
                            <a:solidFill>
                              <a:srgbClr val="000000"/>
                            </a:solidFill>
                            <a:latin typeface="+mj-ea"/>
                            <a:ea typeface="+mj-ea"/>
                            <a:cs typeface="Times New Roman" panose="02020603050405020304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电磁波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9898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机械波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916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产生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由周期性变化的电场、磁场产生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质点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波源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振动</a:t>
                          </a:r>
                          <a:r>
                            <a:rPr lang="zh-CN" alt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在介质中传播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产生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3377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波速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1835" t="-104091" r="-77193" b="-545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4386" t="-104091" r="-351" b="-545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712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Times New Roman" panose="02020603050405020304"/>
                            </a:rPr>
                            <a:t>是否需要介质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不需要介质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在真空中仍可传播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2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必须有介质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(</a:t>
                          </a:r>
                          <a:r>
                            <a:rPr lang="zh-CN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真空中不能传播</a:t>
                          </a:r>
                          <a:r>
                            <a:rPr lang="en-US" sz="2100" b="1" dirty="0">
                              <a:solidFill>
                                <a:srgbClr val="000000"/>
                              </a:solidFill>
                              <a:latin typeface="+mj-ea"/>
                              <a:ea typeface="+mj-ea"/>
                              <a:cs typeface="+mj-ea"/>
                            </a:rPr>
                            <a:t>)</a:t>
                          </a:r>
                        </a:p>
                      </a:txBody>
                      <a:tcPr marL="34208" marR="34208" marT="0" marB="0" anchor="ctr">
                        <a:lnL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666666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206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2QwZTY4M2M5ZmRkNTc5NTY5YWRjZDA1YjE4NjIyMDQ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db42a784-1841-49e4-ac6c-930be8b167d9}"/>
  <p:tag name="TABLE_ENDDRAG_ORIGIN_RECT" val="562*182"/>
  <p:tag name="TABLE_ENDDRAG_RECT" val="128*165*562*18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db42a784-1841-49e4-ac6c-930be8b167d9}"/>
  <p:tag name="TABLE_ENDDRAG_ORIGIN_RECT" val="562*182"/>
  <p:tag name="TABLE_ENDDRAG_RECT" val="128*165*562*182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599</Words>
  <Application>Microsoft Office PowerPoint</Application>
  <PresentationFormat>宽屏</PresentationFormat>
  <Paragraphs>65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NEU-BZ-S92</vt:lpstr>
      <vt:lpstr>黑体</vt:lpstr>
      <vt:lpstr>微软雅黑</vt:lpstr>
      <vt:lpstr>Arial</vt:lpstr>
      <vt:lpstr>Calibri</vt:lpstr>
      <vt:lpstr>Cambria Math</vt:lpstr>
      <vt:lpstr>Raleway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4</cp:revision>
  <dcterms:created xsi:type="dcterms:W3CDTF">2022-06-01T05:57:00Z</dcterms:created>
  <dcterms:modified xsi:type="dcterms:W3CDTF">2023-07-06T06:56:55Z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1AF188A1C5D34BC89DD996F84A0DD8DE</vt:lpwstr>
  </property>
  <property fmtid="{D5CDD505-2E9C-101B-9397-08002B2CF9AE}" pid="3" name="KSOProductBuildVer">
    <vt:lpwstr>2052-11.1.0.11636</vt:lpwstr>
  </property>
</Properties>
</file>