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732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91A54-6DF0-4159-8949-C48FE39B7EC9}" type="datetimeFigureOut">
              <a:rPr lang="zh-CN" altLang="en-US" smtClean="0"/>
              <a:t>2023/7/7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5D754-1A63-4B7D-A70C-D1284F9E5F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545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D5E53-1996-4A18-8378-BCF5C8046DA1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34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D16D-63B5-4F0E-9AE2-7A8064D5570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2023/7/7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F21E-FE76-4E28-A5CE-5B9C9B887E0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96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17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3C2DD16D-63B5-4F0E-9AE2-7A8064D5570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2023/7/7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0347F21E-FE76-4E28-A5CE-5B9C9B887E0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601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625" y="2444669"/>
            <a:ext cx="1995559" cy="126019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503381" y="1064961"/>
            <a:ext cx="8229600" cy="857250"/>
          </a:xfrm>
        </p:spPr>
        <p:txBody>
          <a:bodyPr>
            <a:normAutofit/>
          </a:bodyPr>
          <a:lstStyle/>
          <a:p>
            <a:r>
              <a:rPr lang="zh-CN" altLang="zh-CN" sz="4000" b="1" dirty="0">
                <a:solidFill>
                  <a:srgbClr val="FF0000"/>
                </a:solidFill>
              </a:rPr>
              <a:t>发现电子汤姆生，核式结构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卢瑟福</a:t>
            </a:r>
            <a:endParaRPr lang="zh-CN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46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3714584" y="4827978"/>
            <a:ext cx="1690118" cy="24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0" y="40236"/>
            <a:ext cx="8850573" cy="2885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zh-CN" altLang="zh-CN" sz="2800" b="1" dirty="0">
                <a:solidFill>
                  <a:prstClr val="white"/>
                </a:solidFill>
              </a:rPr>
              <a:t>例</a:t>
            </a:r>
            <a:r>
              <a:rPr lang="zh-CN" altLang="zh-CN" sz="2800" b="1" i="1" dirty="0">
                <a:solidFill>
                  <a:prstClr val="white"/>
                </a:solidFill>
              </a:rPr>
              <a:t> </a:t>
            </a:r>
            <a:r>
              <a:rPr lang="en-US" altLang="zh-CN" sz="2800" b="1" dirty="0">
                <a:solidFill>
                  <a:prstClr val="white"/>
                </a:solidFill>
              </a:rPr>
              <a:t>(2014·</a:t>
            </a:r>
            <a:r>
              <a:rPr lang="zh-CN" altLang="zh-CN" sz="2800" b="1" dirty="0">
                <a:solidFill>
                  <a:prstClr val="white"/>
                </a:solidFill>
              </a:rPr>
              <a:t>上海卷</a:t>
            </a:r>
            <a:r>
              <a:rPr lang="en-US" altLang="zh-CN" sz="2800" b="1" dirty="0">
                <a:solidFill>
                  <a:prstClr val="white"/>
                </a:solidFill>
              </a:rPr>
              <a:t>)</a:t>
            </a:r>
            <a:r>
              <a:rPr lang="zh-CN" altLang="zh-CN" sz="2800" dirty="0">
                <a:solidFill>
                  <a:prstClr val="white"/>
                </a:solidFill>
              </a:rPr>
              <a:t>不能用卢瑟福原子核式结构模型得出的结论是</a:t>
            </a:r>
            <a:r>
              <a:rPr lang="en-US" altLang="zh-CN" sz="2800" dirty="0">
                <a:solidFill>
                  <a:prstClr val="white"/>
                </a:solidFill>
              </a:rPr>
              <a:t>(</a:t>
            </a:r>
            <a:r>
              <a:rPr lang="zh-CN" altLang="zh-CN" sz="2800" dirty="0">
                <a:solidFill>
                  <a:prstClr val="white"/>
                </a:solidFill>
              </a:rPr>
              <a:t>　 　</a:t>
            </a:r>
            <a:r>
              <a:rPr lang="en-US" altLang="zh-CN" sz="2800" dirty="0">
                <a:solidFill>
                  <a:prstClr val="white"/>
                </a:solidFill>
              </a:rPr>
              <a:t>)</a:t>
            </a:r>
            <a:endParaRPr lang="zh-CN" altLang="zh-CN" sz="2800" dirty="0">
              <a:solidFill>
                <a:prstClr val="white"/>
              </a:solidFill>
            </a:endParaRPr>
          </a:p>
          <a:p>
            <a:pPr defTabSz="685800"/>
            <a:r>
              <a:rPr lang="en-US" altLang="zh-CN" sz="2800" dirty="0">
                <a:solidFill>
                  <a:prstClr val="white"/>
                </a:solidFill>
              </a:rPr>
              <a:t>A.</a:t>
            </a:r>
            <a:r>
              <a:rPr lang="zh-CN" altLang="zh-CN" sz="2800" dirty="0">
                <a:solidFill>
                  <a:prstClr val="white"/>
                </a:solidFill>
              </a:rPr>
              <a:t>原子中心有一个很小的原子核</a:t>
            </a:r>
          </a:p>
          <a:p>
            <a:pPr defTabSz="685800"/>
            <a:r>
              <a:rPr lang="en-US" altLang="zh-CN" sz="2800" dirty="0">
                <a:solidFill>
                  <a:prstClr val="white"/>
                </a:solidFill>
              </a:rPr>
              <a:t>B.</a:t>
            </a:r>
            <a:r>
              <a:rPr lang="zh-CN" altLang="zh-CN" sz="2800" dirty="0">
                <a:solidFill>
                  <a:prstClr val="white"/>
                </a:solidFill>
              </a:rPr>
              <a:t>原子核是由质子和中子组成的</a:t>
            </a:r>
          </a:p>
          <a:p>
            <a:pPr defTabSz="685800"/>
            <a:r>
              <a:rPr lang="en-US" altLang="zh-CN" sz="2800" dirty="0">
                <a:solidFill>
                  <a:prstClr val="white"/>
                </a:solidFill>
              </a:rPr>
              <a:t>C.</a:t>
            </a:r>
            <a:r>
              <a:rPr lang="zh-CN" altLang="zh-CN" sz="2800" dirty="0">
                <a:solidFill>
                  <a:prstClr val="white"/>
                </a:solidFill>
              </a:rPr>
              <a:t>原子质量几乎全部集中在原子核内</a:t>
            </a:r>
          </a:p>
          <a:p>
            <a:pPr defTabSz="685800"/>
            <a:r>
              <a:rPr lang="en-US" altLang="zh-CN" sz="2800" dirty="0">
                <a:solidFill>
                  <a:prstClr val="white"/>
                </a:solidFill>
              </a:rPr>
              <a:t>D.</a:t>
            </a:r>
            <a:r>
              <a:rPr lang="zh-CN" altLang="zh-CN" sz="2800" dirty="0">
                <a:solidFill>
                  <a:prstClr val="white"/>
                </a:solidFill>
              </a:rPr>
              <a:t>原子的正电荷全部集中在原子核</a:t>
            </a:r>
            <a:r>
              <a:rPr lang="zh-CN" altLang="zh-CN" sz="2800" dirty="0">
                <a:solidFill>
                  <a:prstClr val="white"/>
                </a:solidFill>
              </a:rPr>
              <a:t>内</a:t>
            </a:r>
            <a:endParaRPr lang="zh-CN" altLang="zh-CN" sz="2800" dirty="0">
              <a:solidFill>
                <a:prstClr val="white"/>
              </a:solidFill>
            </a:endParaRPr>
          </a:p>
          <a:p>
            <a:pPr defTabSz="685800"/>
            <a:endParaRPr lang="zh-CN" altLang="en-US" sz="1350" dirty="0">
              <a:solidFill>
                <a:prstClr val="black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812" y="3364250"/>
            <a:ext cx="86729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zh-CN" altLang="zh-CN" sz="2400" b="1" dirty="0">
                <a:solidFill>
                  <a:srgbClr val="FF0000"/>
                </a:solidFill>
              </a:rPr>
              <a:t>【解析】</a:t>
            </a:r>
            <a:r>
              <a:rPr lang="zh-CN" altLang="zh-CN" sz="2400" dirty="0">
                <a:solidFill>
                  <a:srgbClr val="FF0000"/>
                </a:solidFill>
              </a:rPr>
              <a:t>卢瑟福原子核式结构模型的结论不涉及原子核的组成问题</a:t>
            </a:r>
            <a:r>
              <a:rPr lang="en-US" altLang="zh-CN" sz="2400" dirty="0">
                <a:solidFill>
                  <a:srgbClr val="FF0000"/>
                </a:solidFill>
              </a:rPr>
              <a:t>,A</a:t>
            </a:r>
            <a:r>
              <a:rPr lang="zh-CN" altLang="zh-CN" sz="2400" dirty="0">
                <a:solidFill>
                  <a:srgbClr val="FF0000"/>
                </a:solidFill>
              </a:rPr>
              <a:t>、</a:t>
            </a:r>
            <a:r>
              <a:rPr lang="en-US" altLang="zh-CN" sz="2400" dirty="0">
                <a:solidFill>
                  <a:srgbClr val="FF0000"/>
                </a:solidFill>
              </a:rPr>
              <a:t>C</a:t>
            </a:r>
            <a:r>
              <a:rPr lang="zh-CN" altLang="zh-CN" sz="2400" dirty="0">
                <a:solidFill>
                  <a:srgbClr val="FF0000"/>
                </a:solidFill>
              </a:rPr>
              <a:t>、</a:t>
            </a:r>
            <a:r>
              <a:rPr lang="en-US" altLang="zh-CN" sz="2400" dirty="0">
                <a:solidFill>
                  <a:srgbClr val="FF0000"/>
                </a:solidFill>
              </a:rPr>
              <a:t>D</a:t>
            </a:r>
            <a:r>
              <a:rPr lang="zh-CN" altLang="zh-CN" sz="2400" dirty="0">
                <a:solidFill>
                  <a:srgbClr val="FF0000"/>
                </a:solidFill>
              </a:rPr>
              <a:t>三项不符合题意</a:t>
            </a:r>
            <a:r>
              <a:rPr lang="en-US" altLang="zh-CN" sz="2400" dirty="0">
                <a:solidFill>
                  <a:srgbClr val="FF0000"/>
                </a:solidFill>
              </a:rPr>
              <a:t>,B</a:t>
            </a:r>
            <a:r>
              <a:rPr lang="zh-CN" altLang="zh-CN" sz="2400" dirty="0">
                <a:solidFill>
                  <a:srgbClr val="FF0000"/>
                </a:solidFill>
              </a:rPr>
              <a:t>项符合题意。</a:t>
            </a:r>
          </a:p>
        </p:txBody>
      </p:sp>
    </p:spTree>
    <p:extLst>
      <p:ext uri="{BB962C8B-B14F-4D97-AF65-F5344CB8AC3E}">
        <p14:creationId xmlns:p14="http://schemas.microsoft.com/office/powerpoint/2010/main" val="57011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3807913" y="4829106"/>
            <a:ext cx="1690118" cy="24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184727" y="120073"/>
            <a:ext cx="86267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altLang="zh-CN" sz="2800" b="1" dirty="0">
                <a:solidFill>
                  <a:prstClr val="white"/>
                </a:solidFill>
              </a:rPr>
              <a:t>1. (2015·</a:t>
            </a:r>
            <a:r>
              <a:rPr lang="zh-CN" altLang="zh-CN" sz="2800" b="1" dirty="0">
                <a:solidFill>
                  <a:prstClr val="white"/>
                </a:solidFill>
              </a:rPr>
              <a:t>安徽卷</a:t>
            </a:r>
            <a:r>
              <a:rPr lang="en-US" altLang="zh-CN" sz="2800" b="1" dirty="0">
                <a:solidFill>
                  <a:prstClr val="white"/>
                </a:solidFill>
              </a:rPr>
              <a:t>)</a:t>
            </a:r>
            <a:r>
              <a:rPr lang="zh-CN" altLang="zh-CN" sz="2800" dirty="0">
                <a:solidFill>
                  <a:prstClr val="white"/>
                </a:solidFill>
              </a:rPr>
              <a:t>图示是</a:t>
            </a:r>
            <a:r>
              <a:rPr lang="en-US" altLang="zh-CN" sz="2800" dirty="0">
                <a:solidFill>
                  <a:prstClr val="white"/>
                </a:solidFill>
              </a:rPr>
              <a:t>α</a:t>
            </a:r>
            <a:r>
              <a:rPr lang="zh-CN" altLang="zh-CN" sz="2800" dirty="0">
                <a:solidFill>
                  <a:prstClr val="white"/>
                </a:solidFill>
              </a:rPr>
              <a:t>粒子</a:t>
            </a:r>
            <a:r>
              <a:rPr lang="en-US" altLang="zh-CN" sz="2800" dirty="0">
                <a:solidFill>
                  <a:prstClr val="white"/>
                </a:solidFill>
              </a:rPr>
              <a:t>(</a:t>
            </a:r>
            <a:r>
              <a:rPr lang="zh-CN" altLang="zh-CN" sz="2800" dirty="0">
                <a:solidFill>
                  <a:prstClr val="white"/>
                </a:solidFill>
              </a:rPr>
              <a:t>氦原子核</a:t>
            </a:r>
            <a:r>
              <a:rPr lang="en-US" altLang="zh-CN" sz="2800" dirty="0">
                <a:solidFill>
                  <a:prstClr val="white"/>
                </a:solidFill>
              </a:rPr>
              <a:t>)</a:t>
            </a:r>
            <a:r>
              <a:rPr lang="zh-CN" altLang="zh-CN" sz="2800" dirty="0">
                <a:solidFill>
                  <a:prstClr val="white"/>
                </a:solidFill>
              </a:rPr>
              <a:t>被重金属原子核散射的运动轨迹</a:t>
            </a:r>
            <a:r>
              <a:rPr lang="en-US" altLang="zh-CN" sz="2800" dirty="0">
                <a:solidFill>
                  <a:prstClr val="white"/>
                </a:solidFill>
              </a:rPr>
              <a:t>,</a:t>
            </a:r>
            <a:r>
              <a:rPr lang="en-US" altLang="zh-CN" sz="2800" i="1" dirty="0">
                <a:solidFill>
                  <a:prstClr val="white"/>
                </a:solidFill>
              </a:rPr>
              <a:t>M</a:t>
            </a:r>
            <a:r>
              <a:rPr lang="zh-CN" altLang="zh-CN" sz="2800" dirty="0">
                <a:solidFill>
                  <a:prstClr val="white"/>
                </a:solidFill>
              </a:rPr>
              <a:t>、</a:t>
            </a:r>
            <a:r>
              <a:rPr lang="en-US" altLang="zh-CN" sz="2800" i="1" dirty="0">
                <a:solidFill>
                  <a:prstClr val="white"/>
                </a:solidFill>
              </a:rPr>
              <a:t>N</a:t>
            </a:r>
            <a:r>
              <a:rPr lang="zh-CN" altLang="zh-CN" sz="2800" dirty="0">
                <a:solidFill>
                  <a:prstClr val="white"/>
                </a:solidFill>
              </a:rPr>
              <a:t>、</a:t>
            </a:r>
            <a:r>
              <a:rPr lang="en-US" altLang="zh-CN" sz="2800" i="1" dirty="0">
                <a:solidFill>
                  <a:prstClr val="white"/>
                </a:solidFill>
              </a:rPr>
              <a:t>P</a:t>
            </a:r>
            <a:r>
              <a:rPr lang="zh-CN" altLang="zh-CN" sz="2800" dirty="0">
                <a:solidFill>
                  <a:prstClr val="white"/>
                </a:solidFill>
              </a:rPr>
              <a:t>、</a:t>
            </a:r>
            <a:r>
              <a:rPr lang="en-US" altLang="zh-CN" sz="2800" i="1" dirty="0">
                <a:solidFill>
                  <a:prstClr val="white"/>
                </a:solidFill>
              </a:rPr>
              <a:t>Q</a:t>
            </a:r>
            <a:r>
              <a:rPr lang="zh-CN" altLang="zh-CN" sz="2800" dirty="0">
                <a:solidFill>
                  <a:prstClr val="white"/>
                </a:solidFill>
              </a:rPr>
              <a:t>是轨迹上的四点</a:t>
            </a:r>
            <a:r>
              <a:rPr lang="en-US" altLang="zh-CN" sz="2800" dirty="0">
                <a:solidFill>
                  <a:prstClr val="white"/>
                </a:solidFill>
              </a:rPr>
              <a:t>,</a:t>
            </a:r>
            <a:r>
              <a:rPr lang="zh-CN" altLang="zh-CN" sz="2800" dirty="0">
                <a:solidFill>
                  <a:prstClr val="white"/>
                </a:solidFill>
              </a:rPr>
              <a:t>在散射过程中可以认为重金属原子核静止不动。图中所标出的</a:t>
            </a:r>
            <a:r>
              <a:rPr lang="en-US" altLang="zh-CN" sz="2800" dirty="0">
                <a:solidFill>
                  <a:prstClr val="white"/>
                </a:solidFill>
              </a:rPr>
              <a:t>α</a:t>
            </a:r>
            <a:r>
              <a:rPr lang="zh-CN" altLang="zh-CN" sz="2800" dirty="0">
                <a:solidFill>
                  <a:prstClr val="white"/>
                </a:solidFill>
              </a:rPr>
              <a:t>粒子在各点处的加速度方向正确的是</a:t>
            </a:r>
            <a:r>
              <a:rPr lang="en-US" altLang="zh-CN" sz="2800" dirty="0">
                <a:solidFill>
                  <a:prstClr val="white"/>
                </a:solidFill>
              </a:rPr>
              <a:t>( </a:t>
            </a:r>
            <a:r>
              <a:rPr lang="zh-CN" altLang="zh-CN" sz="2800" dirty="0">
                <a:solidFill>
                  <a:prstClr val="white"/>
                </a:solidFill>
              </a:rPr>
              <a:t>　</a:t>
            </a:r>
            <a:r>
              <a:rPr lang="en-US" altLang="zh-CN" sz="2800" dirty="0">
                <a:solidFill>
                  <a:prstClr val="white"/>
                </a:solidFill>
              </a:rPr>
              <a:t>) </a:t>
            </a:r>
            <a:endParaRPr lang="zh-CN" altLang="zh-CN" sz="2800" dirty="0">
              <a:solidFill>
                <a:prstClr val="white"/>
              </a:solidFill>
            </a:endParaRPr>
          </a:p>
          <a:p>
            <a:pPr defTabSz="685800"/>
            <a:r>
              <a:rPr lang="en-US" altLang="zh-CN" sz="2800" dirty="0">
                <a:solidFill>
                  <a:prstClr val="white"/>
                </a:solidFill>
              </a:rPr>
              <a:t>      </a:t>
            </a:r>
            <a:endParaRPr lang="en-US" altLang="zh-CN" sz="2800" dirty="0">
              <a:solidFill>
                <a:prstClr val="white"/>
              </a:solidFill>
            </a:endParaRPr>
          </a:p>
          <a:p>
            <a:pPr defTabSz="685800"/>
            <a:r>
              <a:rPr lang="en-US" altLang="zh-CN" sz="2800" dirty="0">
                <a:solidFill>
                  <a:prstClr val="white"/>
                </a:solidFill>
              </a:rPr>
              <a:t>   A.</a:t>
            </a:r>
            <a:r>
              <a:rPr lang="en-US" altLang="zh-CN" sz="2800" i="1" dirty="0">
                <a:solidFill>
                  <a:prstClr val="white"/>
                </a:solidFill>
              </a:rPr>
              <a:t>M</a:t>
            </a:r>
            <a:r>
              <a:rPr lang="zh-CN" altLang="zh-CN" sz="2800" dirty="0">
                <a:solidFill>
                  <a:prstClr val="white"/>
                </a:solidFill>
              </a:rPr>
              <a:t>点</a:t>
            </a:r>
            <a:r>
              <a:rPr lang="en-US" altLang="zh-CN" sz="2800" dirty="0">
                <a:solidFill>
                  <a:prstClr val="white"/>
                </a:solidFill>
              </a:rPr>
              <a:t>	  B.</a:t>
            </a:r>
            <a:r>
              <a:rPr lang="en-US" altLang="zh-CN" sz="2800" i="1" dirty="0">
                <a:solidFill>
                  <a:prstClr val="white"/>
                </a:solidFill>
              </a:rPr>
              <a:t>N</a:t>
            </a:r>
            <a:r>
              <a:rPr lang="zh-CN" altLang="zh-CN" sz="2800" dirty="0">
                <a:solidFill>
                  <a:prstClr val="white"/>
                </a:solidFill>
              </a:rPr>
              <a:t>点</a:t>
            </a:r>
            <a:r>
              <a:rPr lang="en-US" altLang="zh-CN" sz="2800" dirty="0">
                <a:solidFill>
                  <a:prstClr val="white"/>
                </a:solidFill>
              </a:rPr>
              <a:t>  	C.</a:t>
            </a:r>
            <a:r>
              <a:rPr lang="en-US" altLang="zh-CN" sz="2800" i="1" dirty="0">
                <a:solidFill>
                  <a:prstClr val="white"/>
                </a:solidFill>
              </a:rPr>
              <a:t>P</a:t>
            </a:r>
            <a:r>
              <a:rPr lang="zh-CN" altLang="zh-CN" sz="2800" dirty="0">
                <a:solidFill>
                  <a:prstClr val="white"/>
                </a:solidFill>
              </a:rPr>
              <a:t>点</a:t>
            </a:r>
            <a:r>
              <a:rPr lang="en-US" altLang="zh-CN" sz="2800" dirty="0">
                <a:solidFill>
                  <a:prstClr val="white"/>
                </a:solidFill>
              </a:rPr>
              <a:t>	D.</a:t>
            </a:r>
            <a:r>
              <a:rPr lang="en-US" altLang="zh-CN" sz="2800" i="1" dirty="0">
                <a:solidFill>
                  <a:prstClr val="white"/>
                </a:solidFill>
              </a:rPr>
              <a:t>Q</a:t>
            </a:r>
            <a:r>
              <a:rPr lang="zh-CN" altLang="zh-CN" sz="2800" dirty="0">
                <a:solidFill>
                  <a:prstClr val="white"/>
                </a:solidFill>
              </a:rPr>
              <a:t>点</a:t>
            </a:r>
          </a:p>
        </p:txBody>
      </p:sp>
      <p:sp>
        <p:nvSpPr>
          <p:cNvPr id="5" name="矩形 4"/>
          <p:cNvSpPr/>
          <p:nvPr/>
        </p:nvSpPr>
        <p:spPr>
          <a:xfrm>
            <a:off x="339590" y="3789242"/>
            <a:ext cx="86267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zh-CN" altLang="zh-CN" sz="2000" b="1" dirty="0">
                <a:solidFill>
                  <a:srgbClr val="FF0000"/>
                </a:solidFill>
              </a:rPr>
              <a:t>【解析】</a:t>
            </a:r>
            <a:r>
              <a:rPr lang="en-US" altLang="zh-CN" sz="2000" dirty="0">
                <a:solidFill>
                  <a:srgbClr val="FF0000"/>
                </a:solidFill>
              </a:rPr>
              <a:t>α</a:t>
            </a:r>
            <a:r>
              <a:rPr lang="zh-CN" altLang="zh-CN" sz="2000" dirty="0">
                <a:solidFill>
                  <a:srgbClr val="FF0000"/>
                </a:solidFill>
              </a:rPr>
              <a:t>粒子在某点时的加速度方向</a:t>
            </a:r>
            <a:r>
              <a:rPr lang="en-US" altLang="zh-CN" sz="2000" dirty="0">
                <a:solidFill>
                  <a:srgbClr val="FF0000"/>
                </a:solidFill>
              </a:rPr>
              <a:t>,</a:t>
            </a:r>
            <a:r>
              <a:rPr lang="zh-CN" altLang="zh-CN" sz="2000" dirty="0">
                <a:solidFill>
                  <a:srgbClr val="FF0000"/>
                </a:solidFill>
              </a:rPr>
              <a:t>应沿该点和重金属原子核所在位置的连线</a:t>
            </a:r>
            <a:r>
              <a:rPr lang="en-US" altLang="zh-CN" sz="2000" dirty="0">
                <a:solidFill>
                  <a:srgbClr val="FF0000"/>
                </a:solidFill>
              </a:rPr>
              <a:t>,</a:t>
            </a:r>
            <a:r>
              <a:rPr lang="zh-CN" altLang="zh-CN" sz="2000" dirty="0">
                <a:solidFill>
                  <a:srgbClr val="FF0000"/>
                </a:solidFill>
              </a:rPr>
              <a:t>且指向轨迹的内侧</a:t>
            </a:r>
            <a:r>
              <a:rPr lang="en-US" altLang="zh-CN" sz="2000" dirty="0">
                <a:solidFill>
                  <a:srgbClr val="FF0000"/>
                </a:solidFill>
              </a:rPr>
              <a:t>,</a:t>
            </a:r>
            <a:r>
              <a:rPr lang="zh-CN" altLang="zh-CN" sz="2000" dirty="0">
                <a:solidFill>
                  <a:srgbClr val="FF0000"/>
                </a:solidFill>
              </a:rPr>
              <a:t>选项</a:t>
            </a:r>
            <a:r>
              <a:rPr lang="en-US" altLang="zh-CN" sz="2000" dirty="0">
                <a:solidFill>
                  <a:srgbClr val="FF0000"/>
                </a:solidFill>
              </a:rPr>
              <a:t>C</a:t>
            </a:r>
            <a:r>
              <a:rPr lang="zh-CN" altLang="zh-CN" sz="2000" dirty="0">
                <a:solidFill>
                  <a:srgbClr val="FF0000"/>
                </a:solidFill>
              </a:rPr>
              <a:t>正确。</a:t>
            </a:r>
          </a:p>
        </p:txBody>
      </p:sp>
      <p:pic>
        <p:nvPicPr>
          <p:cNvPr id="6" name="S312.eps" descr="id:2147504112;FounderCES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127" y="1996844"/>
            <a:ext cx="2632364" cy="141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8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3807913" y="4829106"/>
            <a:ext cx="1690118" cy="24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120072" y="85460"/>
            <a:ext cx="86267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altLang="zh-CN" sz="2000" b="1" dirty="0">
                <a:solidFill>
                  <a:prstClr val="white"/>
                </a:solidFill>
              </a:rPr>
              <a:t>2</a:t>
            </a:r>
            <a:r>
              <a:rPr lang="en-US" altLang="zh-CN" sz="2000" b="1" dirty="0">
                <a:solidFill>
                  <a:prstClr val="white"/>
                </a:solidFill>
              </a:rPr>
              <a:t>.(2011·</a:t>
            </a:r>
            <a:r>
              <a:rPr lang="zh-CN" altLang="zh-CN" sz="2000" b="1" dirty="0">
                <a:solidFill>
                  <a:prstClr val="white"/>
                </a:solidFill>
              </a:rPr>
              <a:t>上海卷</a:t>
            </a:r>
            <a:r>
              <a:rPr lang="en-US" altLang="zh-CN" sz="2000" b="1" dirty="0">
                <a:solidFill>
                  <a:prstClr val="white"/>
                </a:solidFill>
              </a:rPr>
              <a:t>)</a:t>
            </a:r>
            <a:r>
              <a:rPr lang="zh-CN" altLang="zh-CN" sz="2000" dirty="0">
                <a:solidFill>
                  <a:prstClr val="white"/>
                </a:solidFill>
              </a:rPr>
              <a:t>卢瑟福利用</a:t>
            </a:r>
            <a:r>
              <a:rPr lang="en-US" altLang="zh-CN" sz="2000" dirty="0">
                <a:solidFill>
                  <a:prstClr val="white"/>
                </a:solidFill>
              </a:rPr>
              <a:t>α</a:t>
            </a:r>
            <a:r>
              <a:rPr lang="zh-CN" altLang="zh-CN" sz="2000" dirty="0">
                <a:solidFill>
                  <a:prstClr val="white"/>
                </a:solidFill>
              </a:rPr>
              <a:t>粒子轰击金箔的实验研究原子结构，正确反映实验结果的示意图是 </a:t>
            </a:r>
            <a:r>
              <a:rPr lang="en-US" altLang="zh-CN" sz="2000" b="1" dirty="0">
                <a:solidFill>
                  <a:prstClr val="white"/>
                </a:solidFill>
              </a:rPr>
              <a:t>(</a:t>
            </a:r>
            <a:r>
              <a:rPr lang="zh-CN" altLang="zh-CN" sz="2000" b="1" dirty="0">
                <a:solidFill>
                  <a:prstClr val="white"/>
                </a:solidFill>
              </a:rPr>
              <a:t>　　</a:t>
            </a:r>
            <a:r>
              <a:rPr lang="en-US" altLang="zh-CN" sz="2000" b="1" dirty="0">
                <a:solidFill>
                  <a:prstClr val="white"/>
                </a:solidFill>
              </a:rPr>
              <a:t>)</a:t>
            </a:r>
            <a:r>
              <a:rPr lang="zh-CN" altLang="zh-CN" sz="2000" b="1" dirty="0">
                <a:solidFill>
                  <a:prstClr val="white"/>
                </a:solidFill>
              </a:rPr>
              <a:t>．</a:t>
            </a:r>
            <a:endParaRPr lang="zh-CN" altLang="zh-CN" sz="2000" dirty="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184727" y="2947782"/>
            <a:ext cx="86267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zh-CN" altLang="zh-CN" sz="2000" b="1" dirty="0">
                <a:solidFill>
                  <a:srgbClr val="FF0000"/>
                </a:solidFill>
              </a:rPr>
              <a:t>【解析】</a:t>
            </a:r>
            <a:r>
              <a:rPr lang="zh-CN" altLang="zh-CN" sz="2000" dirty="0">
                <a:solidFill>
                  <a:srgbClr val="FF0000"/>
                </a:solidFill>
              </a:rPr>
              <a:t>本题考查</a:t>
            </a:r>
            <a:r>
              <a:rPr lang="en-US" altLang="zh-CN" sz="2000" dirty="0">
                <a:solidFill>
                  <a:srgbClr val="FF0000"/>
                </a:solidFill>
              </a:rPr>
              <a:t>α</a:t>
            </a:r>
            <a:r>
              <a:rPr lang="zh-CN" altLang="zh-CN" sz="2000" dirty="0">
                <a:solidFill>
                  <a:srgbClr val="FF0000"/>
                </a:solidFill>
              </a:rPr>
              <a:t>粒子散射实验的结果，属于容易题．实验结果是：离金原子核越远的</a:t>
            </a:r>
            <a:r>
              <a:rPr lang="en-US" altLang="zh-CN" sz="2000" dirty="0">
                <a:solidFill>
                  <a:srgbClr val="FF0000"/>
                </a:solidFill>
              </a:rPr>
              <a:t>α</a:t>
            </a:r>
            <a:r>
              <a:rPr lang="zh-CN" altLang="zh-CN" sz="2000" dirty="0">
                <a:solidFill>
                  <a:srgbClr val="FF0000"/>
                </a:solidFill>
              </a:rPr>
              <a:t>粒子偏转角度越小，离金原子核越近的</a:t>
            </a:r>
            <a:r>
              <a:rPr lang="en-US" altLang="zh-CN" sz="2000" dirty="0">
                <a:solidFill>
                  <a:srgbClr val="FF0000"/>
                </a:solidFill>
              </a:rPr>
              <a:t>α</a:t>
            </a:r>
            <a:r>
              <a:rPr lang="zh-CN" altLang="zh-CN" sz="2000" dirty="0">
                <a:solidFill>
                  <a:srgbClr val="FF0000"/>
                </a:solidFill>
              </a:rPr>
              <a:t>粒子偏转角度越大，正对金原子核的</a:t>
            </a:r>
            <a:r>
              <a:rPr lang="en-US" altLang="zh-CN" sz="2000" dirty="0">
                <a:solidFill>
                  <a:srgbClr val="FF0000"/>
                </a:solidFill>
              </a:rPr>
              <a:t>α</a:t>
            </a:r>
            <a:r>
              <a:rPr lang="zh-CN" altLang="zh-CN" sz="2000" dirty="0">
                <a:solidFill>
                  <a:srgbClr val="FF0000"/>
                </a:solidFill>
              </a:rPr>
              <a:t>粒子被沿原路</a:t>
            </a:r>
            <a:r>
              <a:rPr lang="en-US" altLang="zh-CN" sz="2000" dirty="0">
                <a:solidFill>
                  <a:srgbClr val="FF0000"/>
                </a:solidFill>
              </a:rPr>
              <a:t>“</a:t>
            </a:r>
            <a:r>
              <a:rPr lang="zh-CN" altLang="zh-CN" sz="2000" dirty="0">
                <a:solidFill>
                  <a:srgbClr val="FF0000"/>
                </a:solidFill>
              </a:rPr>
              <a:t>撞回</a:t>
            </a:r>
            <a:r>
              <a:rPr lang="en-US" altLang="zh-CN" sz="2000" dirty="0">
                <a:solidFill>
                  <a:srgbClr val="FF0000"/>
                </a:solidFill>
              </a:rPr>
              <a:t>”</a:t>
            </a:r>
            <a:r>
              <a:rPr lang="zh-CN" altLang="zh-CN" sz="2000" dirty="0">
                <a:solidFill>
                  <a:srgbClr val="FF0000"/>
                </a:solidFill>
              </a:rPr>
              <a:t>．所以选项</a:t>
            </a:r>
            <a:r>
              <a:rPr lang="en-US" altLang="zh-CN" sz="2000" dirty="0">
                <a:solidFill>
                  <a:srgbClr val="FF0000"/>
                </a:solidFill>
              </a:rPr>
              <a:t>D</a:t>
            </a:r>
            <a:r>
              <a:rPr lang="zh-CN" altLang="zh-CN" sz="2000" dirty="0">
                <a:solidFill>
                  <a:srgbClr val="FF0000"/>
                </a:solidFill>
              </a:rPr>
              <a:t>正确．</a:t>
            </a:r>
          </a:p>
        </p:txBody>
      </p:sp>
      <p:pic>
        <p:nvPicPr>
          <p:cNvPr id="6" name="Picture 7" descr="W16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501" y="910389"/>
            <a:ext cx="5270789" cy="14910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389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6">
      <a:majorFont>
        <a:latin typeface="Arial"/>
        <a:ea typeface="微软雅黑 Light"/>
        <a:cs typeface=""/>
      </a:majorFont>
      <a:minorFont>
        <a:latin typeface="Arial"/>
        <a:ea typeface="微软雅黑 Light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全屏显示(16:9)</PresentationFormat>
  <Paragraphs>14</Paragraphs>
  <Slides>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发现电子汤姆生，核式结构卢瑟福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发现电子汤姆生，核式结构卢瑟福</dc:title>
  <dc:creator>China</dc:creator>
  <cp:lastModifiedBy>China</cp:lastModifiedBy>
  <cp:revision>1</cp:revision>
  <dcterms:created xsi:type="dcterms:W3CDTF">2023-07-07T10:58:04Z</dcterms:created>
  <dcterms:modified xsi:type="dcterms:W3CDTF">2023-07-07T10:59:00Z</dcterms:modified>
</cp:coreProperties>
</file>