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732"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1555AC-31A5-4D09-A00E-BDC33556DD5A}" type="datetimeFigureOut">
              <a:rPr lang="zh-CN" altLang="en-US" smtClean="0"/>
              <a:t>2023/7/7</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CF1BD9-4B72-4E19-A889-8BE63CB98F06}" type="slidenum">
              <a:rPr lang="zh-CN" altLang="en-US" smtClean="0"/>
              <a:t>‹#›</a:t>
            </a:fld>
            <a:endParaRPr lang="zh-CN" altLang="en-US"/>
          </a:p>
        </p:txBody>
      </p:sp>
    </p:spTree>
    <p:extLst>
      <p:ext uri="{BB962C8B-B14F-4D97-AF65-F5344CB8AC3E}">
        <p14:creationId xmlns:p14="http://schemas.microsoft.com/office/powerpoint/2010/main" val="3078300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1D5E53-1996-4A18-8378-BCF5C8046DA1}" type="slidenum">
              <a:rPr lang="zh-CN" altLang="en-US" smtClean="0">
                <a:solidFill>
                  <a:prstClr val="black"/>
                </a:solidFill>
              </a:rPr>
              <a:pPr/>
              <a:t>2</a:t>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cstate="print">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111865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C2DD16D-63B5-4F0E-9AE2-7A8064D55709}" type="datetimeFigureOut">
              <a:rPr lang="zh-CN" altLang="en-US" smtClean="0">
                <a:solidFill>
                  <a:prstClr val="black">
                    <a:tint val="75000"/>
                  </a:prstClr>
                </a:solidFill>
              </a:rPr>
              <a:pPr/>
              <a:t>2023/7/7</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0347F21E-FE76-4E28-A5CE-5B9C9B887E07}"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71766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节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cstate="print">
            <a:extLst>
              <a:ext uri="{BEBA8EAE-BF5A-486C-A8C5-ECC9F3942E4B}">
                <a14:imgProps xmlns:a14="http://schemas.microsoft.com/office/drawing/2010/main">
                  <a14:imgLayer r:embed="rId3">
                    <a14:imgEffect>
                      <a14:saturation sat="66000"/>
                    </a14:imgEffect>
                  </a14:imgLayer>
                </a14:imgProps>
              </a:ex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1742060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3C2DD16D-63B5-4F0E-9AE2-7A8064D55709}" type="datetimeFigureOut">
              <a:rPr lang="zh-CN" altLang="en-US" smtClean="0">
                <a:solidFill>
                  <a:prstClr val="black">
                    <a:tint val="75000"/>
                  </a:prstClr>
                </a:solidFill>
              </a:rPr>
              <a:pPr defTabSz="685800"/>
              <a:t>2023/7/7</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0347F21E-FE76-4E28-A5CE-5B9C9B887E07}" type="slidenum">
              <a:rPr lang="zh-CN" altLang="en-US" smtClean="0">
                <a:solidFill>
                  <a:prstClr val="black">
                    <a:tint val="75000"/>
                  </a:prstClr>
                </a:solidFill>
              </a:rPr>
              <a:pPr defTabSz="685800"/>
              <a:t>‹#›</a:t>
            </a:fld>
            <a:endParaRPr lang="zh-CN" altLang="en-US">
              <a:solidFill>
                <a:prstClr val="black">
                  <a:tint val="75000"/>
                </a:prstClr>
              </a:solidFill>
            </a:endParaRPr>
          </a:p>
        </p:txBody>
      </p:sp>
    </p:spTree>
    <p:extLst>
      <p:ext uri="{BB962C8B-B14F-4D97-AF65-F5344CB8AC3E}">
        <p14:creationId xmlns:p14="http://schemas.microsoft.com/office/powerpoint/2010/main" val="3462024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fuxueping\Desktop\mmexport1625301744256.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07625" y="2444669"/>
            <a:ext cx="1995559" cy="1260192"/>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
        <p:nvSpPr>
          <p:cNvPr id="4" name="标题 3"/>
          <p:cNvSpPr>
            <a:spLocks noGrp="1"/>
          </p:cNvSpPr>
          <p:nvPr>
            <p:ph type="title"/>
          </p:nvPr>
        </p:nvSpPr>
        <p:spPr>
          <a:xfrm>
            <a:off x="503381" y="1064961"/>
            <a:ext cx="8229600" cy="857250"/>
          </a:xfrm>
        </p:spPr>
        <p:txBody>
          <a:bodyPr>
            <a:normAutofit/>
          </a:bodyPr>
          <a:lstStyle/>
          <a:p>
            <a:r>
              <a:rPr lang="zh-CN" altLang="zh-CN" sz="4000" b="1" dirty="0">
                <a:solidFill>
                  <a:srgbClr val="FF0000"/>
                </a:solidFill>
              </a:rPr>
              <a:t>光电效应瞬时发，光的频率有要求</a:t>
            </a:r>
          </a:p>
        </p:txBody>
      </p:sp>
    </p:spTree>
    <p:extLst>
      <p:ext uri="{BB962C8B-B14F-4D97-AF65-F5344CB8AC3E}">
        <p14:creationId xmlns:p14="http://schemas.microsoft.com/office/powerpoint/2010/main" val="466677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uxueping\Desktop\mmexport1625301744256.png"/>
          <p:cNvPicPr>
            <a:picLocks noChangeAspect="1" noChangeArrowheads="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t="65422" b="11642"/>
          <a:stretch>
            <a:fillRect/>
          </a:stretch>
        </p:blipFill>
        <p:spPr bwMode="auto">
          <a:xfrm>
            <a:off x="3714584" y="4827978"/>
            <a:ext cx="1690118" cy="244794"/>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p:cNvSpPr txBox="1"/>
          <p:nvPr/>
        </p:nvSpPr>
        <p:spPr>
          <a:xfrm>
            <a:off x="203200" y="40236"/>
            <a:ext cx="8647373" cy="2308324"/>
          </a:xfrm>
          <a:prstGeom prst="rect">
            <a:avLst/>
          </a:prstGeom>
          <a:noFill/>
        </p:spPr>
        <p:txBody>
          <a:bodyPr wrap="square" rtlCol="0">
            <a:spAutoFit/>
          </a:bodyPr>
          <a:lstStyle/>
          <a:p>
            <a:pPr defTabSz="685800" fontAlgn="ctr"/>
            <a:r>
              <a:rPr lang="zh-CN" altLang="zh-CN" sz="1600" b="1" dirty="0">
                <a:solidFill>
                  <a:prstClr val="white"/>
                </a:solidFill>
              </a:rPr>
              <a:t>例（</a:t>
            </a:r>
            <a:r>
              <a:rPr lang="en-US" altLang="zh-CN" sz="1600" b="1" dirty="0">
                <a:solidFill>
                  <a:prstClr val="white"/>
                </a:solidFill>
              </a:rPr>
              <a:t>2019·</a:t>
            </a:r>
            <a:r>
              <a:rPr lang="zh-CN" altLang="zh-CN" sz="1600" b="1" dirty="0">
                <a:solidFill>
                  <a:prstClr val="white"/>
                </a:solidFill>
              </a:rPr>
              <a:t>北京卷）</a:t>
            </a:r>
            <a:r>
              <a:rPr lang="zh-CN" altLang="zh-CN" sz="1600" dirty="0">
                <a:solidFill>
                  <a:prstClr val="white"/>
                </a:solidFill>
              </a:rPr>
              <a:t>光电管是一种利用光照射产生电流的装置，当入射光照在管中金属板上时，可能形成光电流。表中给出了</a:t>
            </a:r>
            <a:r>
              <a:rPr lang="en-US" altLang="zh-CN" sz="1600" dirty="0">
                <a:solidFill>
                  <a:prstClr val="white"/>
                </a:solidFill>
              </a:rPr>
              <a:t>6</a:t>
            </a:r>
            <a:r>
              <a:rPr lang="zh-CN" altLang="zh-CN" sz="1600" dirty="0">
                <a:solidFill>
                  <a:prstClr val="white"/>
                </a:solidFill>
              </a:rPr>
              <a:t>次实验的结果。</a:t>
            </a:r>
            <a:r>
              <a:rPr lang="en-US" altLang="zh-CN" sz="1600" dirty="0">
                <a:solidFill>
                  <a:prstClr val="white"/>
                </a:solidFill>
              </a:rPr>
              <a:t> </a:t>
            </a:r>
            <a:endParaRPr lang="zh-CN" altLang="zh-CN" sz="1600" dirty="0">
              <a:solidFill>
                <a:prstClr val="white"/>
              </a:solidFill>
            </a:endParaRPr>
          </a:p>
          <a:p>
            <a:pPr defTabSz="685800"/>
            <a:r>
              <a:rPr lang="zh-CN" altLang="zh-CN" sz="1600" dirty="0">
                <a:solidFill>
                  <a:prstClr val="white"/>
                </a:solidFill>
              </a:rPr>
              <a:t>由表中数据得出的论断中不正确的是（</a:t>
            </a:r>
            <a:r>
              <a:rPr lang="en-US" altLang="zh-CN" sz="1600" dirty="0">
                <a:solidFill>
                  <a:prstClr val="white"/>
                </a:solidFill>
              </a:rPr>
              <a:t>    </a:t>
            </a:r>
            <a:r>
              <a:rPr lang="zh-CN" altLang="zh-CN" sz="1600" dirty="0">
                <a:solidFill>
                  <a:prstClr val="white"/>
                </a:solidFill>
              </a:rPr>
              <a:t>）</a:t>
            </a:r>
          </a:p>
          <a:p>
            <a:pPr defTabSz="685800"/>
            <a:r>
              <a:rPr lang="en-US" altLang="zh-CN" sz="1600" dirty="0">
                <a:solidFill>
                  <a:prstClr val="white"/>
                </a:solidFill>
              </a:rPr>
              <a:t>A. </a:t>
            </a:r>
            <a:r>
              <a:rPr lang="zh-CN" altLang="zh-CN" sz="1600" dirty="0">
                <a:solidFill>
                  <a:prstClr val="white"/>
                </a:solidFill>
              </a:rPr>
              <a:t>两组实验采用了不同频率的入射光</a:t>
            </a:r>
          </a:p>
          <a:p>
            <a:pPr defTabSz="685800"/>
            <a:r>
              <a:rPr lang="en-US" altLang="zh-CN" sz="1600" dirty="0">
                <a:solidFill>
                  <a:prstClr val="white"/>
                </a:solidFill>
              </a:rPr>
              <a:t>B. </a:t>
            </a:r>
            <a:r>
              <a:rPr lang="zh-CN" altLang="zh-CN" sz="1600" dirty="0">
                <a:solidFill>
                  <a:prstClr val="white"/>
                </a:solidFill>
              </a:rPr>
              <a:t>两组实验所用的金属板材质不同</a:t>
            </a:r>
          </a:p>
          <a:p>
            <a:pPr defTabSz="685800"/>
            <a:r>
              <a:rPr lang="en-US" altLang="zh-CN" sz="1600" dirty="0">
                <a:solidFill>
                  <a:prstClr val="white"/>
                </a:solidFill>
              </a:rPr>
              <a:t>C. </a:t>
            </a:r>
            <a:r>
              <a:rPr lang="zh-CN" altLang="zh-CN" sz="1600" dirty="0">
                <a:solidFill>
                  <a:prstClr val="white"/>
                </a:solidFill>
              </a:rPr>
              <a:t>若入射光子的能量为</a:t>
            </a:r>
            <a:r>
              <a:rPr lang="en-US" altLang="zh-CN" sz="1600" dirty="0">
                <a:solidFill>
                  <a:prstClr val="white"/>
                </a:solidFill>
              </a:rPr>
              <a:t>5.0 eV</a:t>
            </a:r>
            <a:r>
              <a:rPr lang="zh-CN" altLang="zh-CN" sz="1600" dirty="0">
                <a:solidFill>
                  <a:prstClr val="white"/>
                </a:solidFill>
              </a:rPr>
              <a:t>，</a:t>
            </a:r>
            <a:endParaRPr lang="en-US" altLang="zh-CN" sz="1600" dirty="0">
              <a:solidFill>
                <a:prstClr val="white"/>
              </a:solidFill>
            </a:endParaRPr>
          </a:p>
          <a:p>
            <a:pPr defTabSz="685800"/>
            <a:r>
              <a:rPr lang="zh-CN" altLang="zh-CN" sz="1600" dirty="0">
                <a:solidFill>
                  <a:prstClr val="white"/>
                </a:solidFill>
              </a:rPr>
              <a:t>逸出</a:t>
            </a:r>
            <a:r>
              <a:rPr lang="zh-CN" altLang="zh-CN" sz="1600" dirty="0">
                <a:solidFill>
                  <a:prstClr val="white"/>
                </a:solidFill>
              </a:rPr>
              <a:t>光电子的最大动能为</a:t>
            </a:r>
            <a:r>
              <a:rPr lang="en-US" altLang="zh-CN" sz="1600" dirty="0">
                <a:solidFill>
                  <a:prstClr val="white"/>
                </a:solidFill>
              </a:rPr>
              <a:t>1.9 eV</a:t>
            </a:r>
            <a:endParaRPr lang="zh-CN" altLang="zh-CN" sz="1600" dirty="0">
              <a:solidFill>
                <a:prstClr val="white"/>
              </a:solidFill>
            </a:endParaRPr>
          </a:p>
          <a:p>
            <a:pPr defTabSz="685800"/>
            <a:r>
              <a:rPr lang="en-US" altLang="zh-CN" sz="1600" dirty="0">
                <a:solidFill>
                  <a:prstClr val="white"/>
                </a:solidFill>
              </a:rPr>
              <a:t>D. </a:t>
            </a:r>
            <a:r>
              <a:rPr lang="zh-CN" altLang="zh-CN" sz="1600" dirty="0">
                <a:solidFill>
                  <a:prstClr val="white"/>
                </a:solidFill>
              </a:rPr>
              <a:t>若入射光子的能量为</a:t>
            </a:r>
            <a:r>
              <a:rPr lang="en-US" altLang="zh-CN" sz="1600" dirty="0">
                <a:solidFill>
                  <a:prstClr val="white"/>
                </a:solidFill>
              </a:rPr>
              <a:t>5.0 eV</a:t>
            </a:r>
            <a:r>
              <a:rPr lang="zh-CN" altLang="zh-CN" sz="1600" dirty="0">
                <a:solidFill>
                  <a:prstClr val="white"/>
                </a:solidFill>
              </a:rPr>
              <a:t>，</a:t>
            </a:r>
            <a:endParaRPr lang="en-US" altLang="zh-CN" sz="1600" dirty="0">
              <a:solidFill>
                <a:prstClr val="white"/>
              </a:solidFill>
            </a:endParaRPr>
          </a:p>
          <a:p>
            <a:pPr defTabSz="685800"/>
            <a:r>
              <a:rPr lang="zh-CN" altLang="zh-CN" sz="1600" dirty="0">
                <a:solidFill>
                  <a:prstClr val="white"/>
                </a:solidFill>
              </a:rPr>
              <a:t>相对</a:t>
            </a:r>
            <a:r>
              <a:rPr lang="zh-CN" altLang="zh-CN" sz="1600" dirty="0">
                <a:solidFill>
                  <a:prstClr val="white"/>
                </a:solidFill>
              </a:rPr>
              <a:t>光强越强，光电流越大</a:t>
            </a:r>
          </a:p>
        </p:txBody>
      </p:sp>
      <p:sp>
        <p:nvSpPr>
          <p:cNvPr id="4" name="矩形 3"/>
          <p:cNvSpPr/>
          <p:nvPr/>
        </p:nvSpPr>
        <p:spPr>
          <a:xfrm>
            <a:off x="76028" y="3073652"/>
            <a:ext cx="8672945" cy="1754326"/>
          </a:xfrm>
          <a:prstGeom prst="rect">
            <a:avLst/>
          </a:prstGeom>
        </p:spPr>
        <p:txBody>
          <a:bodyPr wrap="square">
            <a:spAutoFit/>
          </a:bodyPr>
          <a:lstStyle/>
          <a:p>
            <a:pPr defTabSz="685800"/>
            <a:r>
              <a:rPr lang="zh-CN" altLang="zh-CN" dirty="0">
                <a:solidFill>
                  <a:srgbClr val="FF0000"/>
                </a:solidFill>
              </a:rPr>
              <a:t>【解析】本题可以结合爱因斯坦光电效应方程比较比较两次实验时的逸出功和光电流与光强的关系来处理，表格显示两组中入射光的能量不同，结合公式</a:t>
            </a:r>
            <a:r>
              <a:rPr lang="en-US" altLang="zh-CN" dirty="0">
                <a:solidFill>
                  <a:srgbClr val="FF0000"/>
                </a:solidFill>
              </a:rPr>
              <a:t> </a:t>
            </a:r>
            <a:r>
              <a:rPr lang="zh-CN" altLang="zh-CN" dirty="0">
                <a:solidFill>
                  <a:srgbClr val="FF0000"/>
                </a:solidFill>
              </a:rPr>
              <a:t>可知，由题表格中数据可知，两组实验所用的入射光的能量不同，故入射光的频率不同，由公式</a:t>
            </a:r>
            <a:r>
              <a:rPr lang="en-US" altLang="zh-CN" dirty="0">
                <a:solidFill>
                  <a:srgbClr val="FF0000"/>
                </a:solidFill>
              </a:rPr>
              <a:t> </a:t>
            </a:r>
            <a:r>
              <a:rPr lang="zh-CN" altLang="zh-CN" dirty="0">
                <a:solidFill>
                  <a:srgbClr val="FF0000"/>
                </a:solidFill>
              </a:rPr>
              <a:t>可知，</a:t>
            </a:r>
            <a:r>
              <a:rPr lang="en-US" altLang="zh-CN" dirty="0">
                <a:solidFill>
                  <a:srgbClr val="FF0000"/>
                </a:solidFill>
              </a:rPr>
              <a:t> </a:t>
            </a:r>
            <a:r>
              <a:rPr lang="zh-CN" altLang="zh-CN" dirty="0">
                <a:solidFill>
                  <a:srgbClr val="FF0000"/>
                </a:solidFill>
              </a:rPr>
              <a:t>代入相关参数得</a:t>
            </a:r>
            <a:r>
              <a:rPr lang="en-US" altLang="zh-CN" dirty="0">
                <a:solidFill>
                  <a:srgbClr val="FF0000"/>
                </a:solidFill>
              </a:rPr>
              <a:t> ,</a:t>
            </a:r>
            <a:r>
              <a:rPr lang="zh-CN" altLang="zh-CN" dirty="0">
                <a:solidFill>
                  <a:srgbClr val="FF0000"/>
                </a:solidFill>
              </a:rPr>
              <a:t>说明两种材料的逸出功相等，故</a:t>
            </a:r>
            <a:r>
              <a:rPr lang="en-US" altLang="zh-CN" dirty="0">
                <a:solidFill>
                  <a:srgbClr val="FF0000"/>
                </a:solidFill>
              </a:rPr>
              <a:t>B</a:t>
            </a:r>
            <a:r>
              <a:rPr lang="zh-CN" altLang="zh-CN" dirty="0">
                <a:solidFill>
                  <a:srgbClr val="FF0000"/>
                </a:solidFill>
              </a:rPr>
              <a:t>选项错误，结合爱因斯坦光电效应方程：</a:t>
            </a:r>
            <a:r>
              <a:rPr lang="en-US" altLang="zh-CN" dirty="0">
                <a:solidFill>
                  <a:srgbClr val="FF0000"/>
                </a:solidFill>
              </a:rPr>
              <a:t> </a:t>
            </a:r>
            <a:r>
              <a:rPr lang="zh-CN" altLang="zh-CN" dirty="0">
                <a:solidFill>
                  <a:srgbClr val="FF0000"/>
                </a:solidFill>
              </a:rPr>
              <a:t>，当</a:t>
            </a:r>
            <a:r>
              <a:rPr lang="en-US" altLang="zh-CN" dirty="0">
                <a:solidFill>
                  <a:srgbClr val="FF0000"/>
                </a:solidFill>
              </a:rPr>
              <a:t> </a:t>
            </a:r>
            <a:r>
              <a:rPr lang="zh-CN" altLang="zh-CN" dirty="0">
                <a:solidFill>
                  <a:srgbClr val="FF0000"/>
                </a:solidFill>
              </a:rPr>
              <a:t>时，代入</a:t>
            </a:r>
            <a:r>
              <a:rPr lang="en-US" altLang="zh-CN" dirty="0">
                <a:solidFill>
                  <a:srgbClr val="FF0000"/>
                </a:solidFill>
              </a:rPr>
              <a:t> </a:t>
            </a:r>
            <a:r>
              <a:rPr lang="zh-CN" altLang="zh-CN" dirty="0">
                <a:solidFill>
                  <a:srgbClr val="FF0000"/>
                </a:solidFill>
              </a:rPr>
              <a:t>时，得</a:t>
            </a:r>
            <a:r>
              <a:rPr lang="en-US" altLang="zh-CN" dirty="0">
                <a:solidFill>
                  <a:srgbClr val="FF0000"/>
                </a:solidFill>
              </a:rPr>
              <a:t> ,</a:t>
            </a:r>
            <a:r>
              <a:rPr lang="zh-CN" altLang="zh-CN" dirty="0">
                <a:solidFill>
                  <a:srgbClr val="FF0000"/>
                </a:solidFill>
              </a:rPr>
              <a:t>故</a:t>
            </a:r>
            <a:r>
              <a:rPr lang="en-US" altLang="zh-CN" dirty="0">
                <a:solidFill>
                  <a:srgbClr val="FF0000"/>
                </a:solidFill>
              </a:rPr>
              <a:t>C</a:t>
            </a:r>
            <a:r>
              <a:rPr lang="zh-CN" altLang="zh-CN" dirty="0">
                <a:solidFill>
                  <a:srgbClr val="FF0000"/>
                </a:solidFill>
              </a:rPr>
              <a:t>选项正确，由图表可知增大入射光的光强，光电流增大故</a:t>
            </a:r>
            <a:r>
              <a:rPr lang="en-US" altLang="zh-CN" dirty="0">
                <a:solidFill>
                  <a:srgbClr val="FF0000"/>
                </a:solidFill>
              </a:rPr>
              <a:t>D</a:t>
            </a:r>
            <a:r>
              <a:rPr lang="zh-CN" altLang="zh-CN" dirty="0">
                <a:solidFill>
                  <a:srgbClr val="FF0000"/>
                </a:solidFill>
              </a:rPr>
              <a:t>选项正确。</a:t>
            </a:r>
          </a:p>
        </p:txBody>
      </p:sp>
      <p:pic>
        <p:nvPicPr>
          <p:cNvPr id="5" name="图片 4" descr="学科网(www.zxxk.com)--教育资源门户，提供试题试卷、教案、课件、教学论文、素材等各类教学资源库下载，还有大量丰富的教学资讯！"/>
          <p:cNvPicPr/>
          <p:nvPr/>
        </p:nvPicPr>
        <p:blipFill>
          <a:blip r:embed="rId4">
            <a:extLst>
              <a:ext uri="{28A0092B-C50C-407E-A947-70E740481C1C}">
                <a14:useLocalDpi xmlns:a14="http://schemas.microsoft.com/office/drawing/2010/main" val="0"/>
              </a:ext>
            </a:extLst>
          </a:blip>
          <a:srcRect/>
          <a:stretch>
            <a:fillRect/>
          </a:stretch>
        </p:blipFill>
        <p:spPr bwMode="auto">
          <a:xfrm>
            <a:off x="4100945" y="621723"/>
            <a:ext cx="5043055" cy="2311400"/>
          </a:xfrm>
          <a:prstGeom prst="rect">
            <a:avLst/>
          </a:prstGeom>
          <a:noFill/>
          <a:ln>
            <a:noFill/>
          </a:ln>
        </p:spPr>
      </p:pic>
    </p:spTree>
    <p:extLst>
      <p:ext uri="{BB962C8B-B14F-4D97-AF65-F5344CB8AC3E}">
        <p14:creationId xmlns:p14="http://schemas.microsoft.com/office/powerpoint/2010/main" val="16555615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fuxueping\Desktop\mmexport1625301744256.png"/>
          <p:cNvPicPr>
            <a:picLocks noChangeAspect="1" noChangeArrowheads="1"/>
          </p:cNvPicPr>
          <p:nvPr/>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5422" b="11642"/>
          <a:stretch>
            <a:fillRect/>
          </a:stretch>
        </p:blipFill>
        <p:spPr bwMode="auto">
          <a:xfrm>
            <a:off x="3807913" y="4829106"/>
            <a:ext cx="1690118" cy="244794"/>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0" y="45293"/>
            <a:ext cx="8626764" cy="2308324"/>
          </a:xfrm>
          <a:prstGeom prst="rect">
            <a:avLst/>
          </a:prstGeom>
        </p:spPr>
        <p:txBody>
          <a:bodyPr wrap="square">
            <a:spAutoFit/>
          </a:bodyPr>
          <a:lstStyle/>
          <a:p>
            <a:pPr defTabSz="685800"/>
            <a:r>
              <a:rPr lang="en-US" altLang="zh-CN" sz="2400" b="1" dirty="0">
                <a:solidFill>
                  <a:prstClr val="white"/>
                </a:solidFill>
              </a:rPr>
              <a:t>1.(2018·</a:t>
            </a:r>
            <a:r>
              <a:rPr lang="zh-CN" altLang="zh-CN" sz="2400" b="1" dirty="0">
                <a:solidFill>
                  <a:prstClr val="white"/>
                </a:solidFill>
              </a:rPr>
              <a:t>全国卷</a:t>
            </a:r>
            <a:r>
              <a:rPr lang="en-US" altLang="zh-CN" sz="2400" b="1" dirty="0">
                <a:solidFill>
                  <a:prstClr val="white"/>
                </a:solidFill>
              </a:rPr>
              <a:t>)</a:t>
            </a:r>
            <a:r>
              <a:rPr lang="zh-CN" altLang="zh-CN" sz="2400" dirty="0">
                <a:solidFill>
                  <a:prstClr val="white"/>
                </a:solidFill>
              </a:rPr>
              <a:t>用波长为</a:t>
            </a:r>
            <a:r>
              <a:rPr lang="en-US" altLang="zh-CN" sz="2400" dirty="0">
                <a:solidFill>
                  <a:prstClr val="white"/>
                </a:solidFill>
              </a:rPr>
              <a:t>300 nm</a:t>
            </a:r>
            <a:r>
              <a:rPr lang="zh-CN" altLang="zh-CN" sz="2400" dirty="0">
                <a:solidFill>
                  <a:prstClr val="white"/>
                </a:solidFill>
              </a:rPr>
              <a:t>的光照射锌板</a:t>
            </a:r>
            <a:r>
              <a:rPr lang="en-US" altLang="zh-CN" sz="2400" dirty="0">
                <a:solidFill>
                  <a:prstClr val="white"/>
                </a:solidFill>
              </a:rPr>
              <a:t>,</a:t>
            </a:r>
            <a:r>
              <a:rPr lang="zh-CN" altLang="zh-CN" sz="2400" dirty="0">
                <a:solidFill>
                  <a:prstClr val="white"/>
                </a:solidFill>
              </a:rPr>
              <a:t>电子逸出锌板表面的最大初动能为</a:t>
            </a:r>
            <a:r>
              <a:rPr lang="en-US" altLang="zh-CN" sz="2400" dirty="0">
                <a:solidFill>
                  <a:prstClr val="white"/>
                </a:solidFill>
              </a:rPr>
              <a:t>1</a:t>
            </a:r>
            <a:r>
              <a:rPr lang="en-US" altLang="zh-CN" sz="2400" i="1" dirty="0">
                <a:solidFill>
                  <a:prstClr val="white"/>
                </a:solidFill>
              </a:rPr>
              <a:t>.</a:t>
            </a:r>
            <a:r>
              <a:rPr lang="en-US" altLang="zh-CN" sz="2400" dirty="0">
                <a:solidFill>
                  <a:prstClr val="white"/>
                </a:solidFill>
              </a:rPr>
              <a:t>28</a:t>
            </a:r>
            <a:r>
              <a:rPr lang="zh-CN" altLang="zh-CN" sz="2400" i="1" dirty="0">
                <a:solidFill>
                  <a:prstClr val="white"/>
                </a:solidFill>
              </a:rPr>
              <a:t>×</a:t>
            </a:r>
            <a:r>
              <a:rPr lang="en-US" altLang="zh-CN" sz="2400" dirty="0">
                <a:solidFill>
                  <a:prstClr val="white"/>
                </a:solidFill>
              </a:rPr>
              <a:t>10</a:t>
            </a:r>
            <a:r>
              <a:rPr lang="en-US" altLang="zh-CN" sz="2400" i="1" baseline="30000" dirty="0">
                <a:solidFill>
                  <a:prstClr val="white"/>
                </a:solidFill>
              </a:rPr>
              <a:t>-</a:t>
            </a:r>
            <a:r>
              <a:rPr lang="en-US" altLang="zh-CN" sz="2400" baseline="30000" dirty="0">
                <a:solidFill>
                  <a:prstClr val="white"/>
                </a:solidFill>
              </a:rPr>
              <a:t>19</a:t>
            </a:r>
            <a:r>
              <a:rPr lang="en-US" altLang="zh-CN" sz="2400" dirty="0">
                <a:solidFill>
                  <a:prstClr val="white"/>
                </a:solidFill>
              </a:rPr>
              <a:t> J,</a:t>
            </a:r>
            <a:r>
              <a:rPr lang="zh-CN" altLang="zh-CN" sz="2400" dirty="0">
                <a:solidFill>
                  <a:prstClr val="white"/>
                </a:solidFill>
              </a:rPr>
              <a:t>已知普朗克常量为</a:t>
            </a:r>
            <a:r>
              <a:rPr lang="en-US" altLang="zh-CN" sz="2400" dirty="0">
                <a:solidFill>
                  <a:prstClr val="white"/>
                </a:solidFill>
              </a:rPr>
              <a:t>6</a:t>
            </a:r>
            <a:r>
              <a:rPr lang="en-US" altLang="zh-CN" sz="2400" i="1" dirty="0">
                <a:solidFill>
                  <a:prstClr val="white"/>
                </a:solidFill>
              </a:rPr>
              <a:t>.</a:t>
            </a:r>
            <a:r>
              <a:rPr lang="en-US" altLang="zh-CN" sz="2400" dirty="0">
                <a:solidFill>
                  <a:prstClr val="white"/>
                </a:solidFill>
              </a:rPr>
              <a:t>63</a:t>
            </a:r>
            <a:r>
              <a:rPr lang="zh-CN" altLang="zh-CN" sz="2400" i="1" dirty="0">
                <a:solidFill>
                  <a:prstClr val="white"/>
                </a:solidFill>
              </a:rPr>
              <a:t>×</a:t>
            </a:r>
            <a:r>
              <a:rPr lang="en-US" altLang="zh-CN" sz="2400" dirty="0">
                <a:solidFill>
                  <a:prstClr val="white"/>
                </a:solidFill>
              </a:rPr>
              <a:t>10</a:t>
            </a:r>
            <a:r>
              <a:rPr lang="en-US" altLang="zh-CN" sz="2400" i="1" baseline="30000" dirty="0">
                <a:solidFill>
                  <a:prstClr val="white"/>
                </a:solidFill>
              </a:rPr>
              <a:t>-</a:t>
            </a:r>
            <a:r>
              <a:rPr lang="en-US" altLang="zh-CN" sz="2400" baseline="30000" dirty="0">
                <a:solidFill>
                  <a:prstClr val="white"/>
                </a:solidFill>
              </a:rPr>
              <a:t>34</a:t>
            </a:r>
            <a:r>
              <a:rPr lang="en-US" altLang="zh-CN" sz="2400" dirty="0">
                <a:solidFill>
                  <a:prstClr val="white"/>
                </a:solidFill>
              </a:rPr>
              <a:t> J·s,</a:t>
            </a:r>
            <a:r>
              <a:rPr lang="zh-CN" altLang="zh-CN" sz="2400" dirty="0">
                <a:solidFill>
                  <a:prstClr val="white"/>
                </a:solidFill>
              </a:rPr>
              <a:t>真空中的光速为</a:t>
            </a:r>
            <a:r>
              <a:rPr lang="en-US" altLang="zh-CN" sz="2400" dirty="0">
                <a:solidFill>
                  <a:prstClr val="white"/>
                </a:solidFill>
              </a:rPr>
              <a:t>3</a:t>
            </a:r>
            <a:r>
              <a:rPr lang="en-US" altLang="zh-CN" sz="2400" i="1" dirty="0">
                <a:solidFill>
                  <a:prstClr val="white"/>
                </a:solidFill>
              </a:rPr>
              <a:t>.</a:t>
            </a:r>
            <a:r>
              <a:rPr lang="en-US" altLang="zh-CN" sz="2400" dirty="0">
                <a:solidFill>
                  <a:prstClr val="white"/>
                </a:solidFill>
              </a:rPr>
              <a:t>00</a:t>
            </a:r>
            <a:r>
              <a:rPr lang="zh-CN" altLang="zh-CN" sz="2400" i="1" dirty="0">
                <a:solidFill>
                  <a:prstClr val="white"/>
                </a:solidFill>
              </a:rPr>
              <a:t>×</a:t>
            </a:r>
            <a:r>
              <a:rPr lang="en-US" altLang="zh-CN" sz="2400" dirty="0">
                <a:solidFill>
                  <a:prstClr val="white"/>
                </a:solidFill>
              </a:rPr>
              <a:t>10</a:t>
            </a:r>
            <a:r>
              <a:rPr lang="en-US" altLang="zh-CN" sz="2400" baseline="30000" dirty="0">
                <a:solidFill>
                  <a:prstClr val="white"/>
                </a:solidFill>
              </a:rPr>
              <a:t>8</a:t>
            </a:r>
            <a:r>
              <a:rPr lang="en-US" altLang="zh-CN" sz="2400" dirty="0">
                <a:solidFill>
                  <a:prstClr val="white"/>
                </a:solidFill>
              </a:rPr>
              <a:t> m·s</a:t>
            </a:r>
            <a:r>
              <a:rPr lang="en-US" altLang="zh-CN" sz="2400" i="1" baseline="30000" dirty="0">
                <a:solidFill>
                  <a:prstClr val="white"/>
                </a:solidFill>
              </a:rPr>
              <a:t>-</a:t>
            </a:r>
            <a:r>
              <a:rPr lang="en-US" altLang="zh-CN" sz="2400" baseline="30000" dirty="0">
                <a:solidFill>
                  <a:prstClr val="white"/>
                </a:solidFill>
              </a:rPr>
              <a:t>1</a:t>
            </a:r>
            <a:r>
              <a:rPr lang="en-US" altLang="zh-CN" sz="2400" dirty="0">
                <a:solidFill>
                  <a:prstClr val="white"/>
                </a:solidFill>
              </a:rPr>
              <a:t>,</a:t>
            </a:r>
            <a:r>
              <a:rPr lang="zh-CN" altLang="zh-CN" sz="2400" dirty="0">
                <a:solidFill>
                  <a:prstClr val="white"/>
                </a:solidFill>
              </a:rPr>
              <a:t>能使锌产生光电效应的单色光的最低频率约为</a:t>
            </a:r>
            <a:r>
              <a:rPr lang="en-US" altLang="zh-CN" sz="2400" dirty="0">
                <a:solidFill>
                  <a:prstClr val="white"/>
                </a:solidFill>
              </a:rPr>
              <a:t>(</a:t>
            </a:r>
            <a:r>
              <a:rPr lang="zh-CN" altLang="zh-CN" sz="2400" dirty="0">
                <a:solidFill>
                  <a:prstClr val="white"/>
                </a:solidFill>
              </a:rPr>
              <a:t>　 　</a:t>
            </a:r>
            <a:r>
              <a:rPr lang="en-US" altLang="zh-CN" sz="2400" dirty="0">
                <a:solidFill>
                  <a:prstClr val="white"/>
                </a:solidFill>
              </a:rPr>
              <a:t>)</a:t>
            </a:r>
            <a:endParaRPr lang="zh-CN" altLang="zh-CN" sz="2400" dirty="0">
              <a:solidFill>
                <a:prstClr val="white"/>
              </a:solidFill>
            </a:endParaRPr>
          </a:p>
          <a:p>
            <a:pPr defTabSz="685800"/>
            <a:r>
              <a:rPr lang="en-US" altLang="zh-CN" sz="2400" dirty="0">
                <a:solidFill>
                  <a:prstClr val="white"/>
                </a:solidFill>
              </a:rPr>
              <a:t>	A.1</a:t>
            </a:r>
            <a:r>
              <a:rPr lang="zh-CN" altLang="zh-CN" sz="2400" i="1" dirty="0">
                <a:solidFill>
                  <a:prstClr val="white"/>
                </a:solidFill>
              </a:rPr>
              <a:t>×</a:t>
            </a:r>
            <a:r>
              <a:rPr lang="en-US" altLang="zh-CN" sz="2400" dirty="0">
                <a:solidFill>
                  <a:prstClr val="white"/>
                </a:solidFill>
              </a:rPr>
              <a:t>10</a:t>
            </a:r>
            <a:r>
              <a:rPr lang="en-US" altLang="zh-CN" sz="2400" baseline="30000" dirty="0">
                <a:solidFill>
                  <a:prstClr val="white"/>
                </a:solidFill>
              </a:rPr>
              <a:t>14</a:t>
            </a:r>
            <a:r>
              <a:rPr lang="en-US" altLang="zh-CN" sz="2400" dirty="0">
                <a:solidFill>
                  <a:prstClr val="white"/>
                </a:solidFill>
              </a:rPr>
              <a:t> Hz		B.8</a:t>
            </a:r>
            <a:r>
              <a:rPr lang="zh-CN" altLang="zh-CN" sz="2400" i="1" dirty="0">
                <a:solidFill>
                  <a:prstClr val="white"/>
                </a:solidFill>
              </a:rPr>
              <a:t>×</a:t>
            </a:r>
            <a:r>
              <a:rPr lang="en-US" altLang="zh-CN" sz="2400" dirty="0">
                <a:solidFill>
                  <a:prstClr val="white"/>
                </a:solidFill>
              </a:rPr>
              <a:t>10</a:t>
            </a:r>
            <a:r>
              <a:rPr lang="en-US" altLang="zh-CN" sz="2400" baseline="30000" dirty="0">
                <a:solidFill>
                  <a:prstClr val="white"/>
                </a:solidFill>
              </a:rPr>
              <a:t>14</a:t>
            </a:r>
            <a:r>
              <a:rPr lang="en-US" altLang="zh-CN" sz="2400" dirty="0">
                <a:solidFill>
                  <a:prstClr val="white"/>
                </a:solidFill>
              </a:rPr>
              <a:t> Hz</a:t>
            </a:r>
            <a:endParaRPr lang="zh-CN" altLang="zh-CN" sz="2400" dirty="0">
              <a:solidFill>
                <a:prstClr val="white"/>
              </a:solidFill>
            </a:endParaRPr>
          </a:p>
          <a:p>
            <a:pPr defTabSz="685800"/>
            <a:r>
              <a:rPr lang="en-US" altLang="zh-CN" sz="2400" dirty="0">
                <a:solidFill>
                  <a:prstClr val="white"/>
                </a:solidFill>
              </a:rPr>
              <a:t>	C.2</a:t>
            </a:r>
            <a:r>
              <a:rPr lang="zh-CN" altLang="zh-CN" sz="2400" i="1" dirty="0">
                <a:solidFill>
                  <a:prstClr val="white"/>
                </a:solidFill>
              </a:rPr>
              <a:t>×</a:t>
            </a:r>
            <a:r>
              <a:rPr lang="en-US" altLang="zh-CN" sz="2400" dirty="0">
                <a:solidFill>
                  <a:prstClr val="white"/>
                </a:solidFill>
              </a:rPr>
              <a:t>10</a:t>
            </a:r>
            <a:r>
              <a:rPr lang="en-US" altLang="zh-CN" sz="2400" baseline="30000" dirty="0">
                <a:solidFill>
                  <a:prstClr val="white"/>
                </a:solidFill>
              </a:rPr>
              <a:t>15</a:t>
            </a:r>
            <a:r>
              <a:rPr lang="en-US" altLang="zh-CN" sz="2400" dirty="0">
                <a:solidFill>
                  <a:prstClr val="white"/>
                </a:solidFill>
              </a:rPr>
              <a:t> Hz		D.8</a:t>
            </a:r>
            <a:r>
              <a:rPr lang="zh-CN" altLang="zh-CN" sz="2400" i="1" dirty="0">
                <a:solidFill>
                  <a:prstClr val="white"/>
                </a:solidFill>
              </a:rPr>
              <a:t>×</a:t>
            </a:r>
            <a:r>
              <a:rPr lang="en-US" altLang="zh-CN" sz="2400" dirty="0">
                <a:solidFill>
                  <a:prstClr val="white"/>
                </a:solidFill>
              </a:rPr>
              <a:t>10</a:t>
            </a:r>
            <a:r>
              <a:rPr lang="en-US" altLang="zh-CN" sz="2400" baseline="30000" dirty="0">
                <a:solidFill>
                  <a:prstClr val="white"/>
                </a:solidFill>
              </a:rPr>
              <a:t>15</a:t>
            </a:r>
            <a:r>
              <a:rPr lang="en-US" altLang="zh-CN" sz="2400" dirty="0">
                <a:solidFill>
                  <a:prstClr val="white"/>
                </a:solidFill>
              </a:rPr>
              <a:t> Hz</a:t>
            </a:r>
            <a:endParaRPr lang="zh-CN" altLang="zh-CN" sz="2400" dirty="0">
              <a:solidFill>
                <a:prstClr val="white"/>
              </a:solidFill>
            </a:endParaRPr>
          </a:p>
        </p:txBody>
      </p:sp>
      <mc:AlternateContent xmlns:mc="http://schemas.openxmlformats.org/markup-compatibility/2006" xmlns:a14="http://schemas.microsoft.com/office/drawing/2010/main">
        <mc:Choice Requires="a14">
          <p:sp>
            <p:nvSpPr>
              <p:cNvPr id="5" name="矩形 4"/>
              <p:cNvSpPr/>
              <p:nvPr/>
            </p:nvSpPr>
            <p:spPr>
              <a:xfrm>
                <a:off x="120072" y="2841331"/>
                <a:ext cx="8626764" cy="1046440"/>
              </a:xfrm>
              <a:prstGeom prst="rect">
                <a:avLst/>
              </a:prstGeom>
            </p:spPr>
            <p:txBody>
              <a:bodyPr wrap="square">
                <a:spAutoFit/>
              </a:bodyPr>
              <a:lstStyle/>
              <a:p>
                <a:pPr defTabSz="685800"/>
                <a:r>
                  <a:rPr lang="zh-CN" altLang="zh-CN" dirty="0">
                    <a:solidFill>
                      <a:srgbClr val="FF0000"/>
                    </a:solidFill>
                  </a:rPr>
                  <a:t>【解析】对逸出电子</a:t>
                </a:r>
                <a:r>
                  <a:rPr lang="en-US" altLang="zh-CN" dirty="0">
                    <a:solidFill>
                      <a:srgbClr val="FF0000"/>
                    </a:solidFill>
                  </a:rPr>
                  <a:t>,</a:t>
                </a:r>
                <a:r>
                  <a:rPr lang="zh-CN" altLang="zh-CN" dirty="0">
                    <a:solidFill>
                      <a:srgbClr val="FF0000"/>
                    </a:solidFill>
                  </a:rPr>
                  <a:t>根据光电方程有</a:t>
                </a:r>
                <a:r>
                  <a:rPr lang="en-US" altLang="zh-CN" dirty="0">
                    <a:solidFill>
                      <a:srgbClr val="FF0000"/>
                    </a:solidFill>
                  </a:rPr>
                  <a:t>,</a:t>
                </a:r>
                <a:r>
                  <a:rPr lang="en-US" altLang="zh-CN" i="1" dirty="0" err="1">
                    <a:solidFill>
                      <a:srgbClr val="FF0000"/>
                    </a:solidFill>
                  </a:rPr>
                  <a:t>hν</a:t>
                </a:r>
                <a:r>
                  <a:rPr lang="en-US" altLang="zh-CN" i="1" dirty="0">
                    <a:solidFill>
                      <a:srgbClr val="FF0000"/>
                    </a:solidFill>
                  </a:rPr>
                  <a:t>=</a:t>
                </a:r>
                <a:r>
                  <a:rPr lang="en-US" altLang="zh-CN" i="1" dirty="0" err="1">
                    <a:solidFill>
                      <a:srgbClr val="FF0000"/>
                    </a:solidFill>
                  </a:rPr>
                  <a:t>E</a:t>
                </a:r>
                <a:r>
                  <a:rPr lang="en-US" altLang="zh-CN" baseline="-25000" dirty="0" err="1">
                    <a:solidFill>
                      <a:srgbClr val="FF0000"/>
                    </a:solidFill>
                  </a:rPr>
                  <a:t>k</a:t>
                </a:r>
                <a:r>
                  <a:rPr lang="en-US" altLang="zh-CN" i="1" dirty="0" err="1">
                    <a:solidFill>
                      <a:srgbClr val="FF0000"/>
                    </a:solidFill>
                  </a:rPr>
                  <a:t>+W</a:t>
                </a:r>
                <a:r>
                  <a:rPr lang="en-US" altLang="zh-CN" dirty="0" err="1">
                    <a:solidFill>
                      <a:srgbClr val="FF0000"/>
                    </a:solidFill>
                  </a:rPr>
                  <a:t>,</a:t>
                </a:r>
                <a:r>
                  <a:rPr lang="en-US" altLang="zh-CN" i="1" dirty="0" err="1">
                    <a:solidFill>
                      <a:srgbClr val="FF0000"/>
                    </a:solidFill>
                  </a:rPr>
                  <a:t>ν</a:t>
                </a:r>
                <a:r>
                  <a:rPr lang="en-US" altLang="zh-CN" i="1" dirty="0">
                    <a:solidFill>
                      <a:srgbClr val="FF0000"/>
                    </a:solidFill>
                  </a:rPr>
                  <a:t>=</a:t>
                </a:r>
                <a14:m>
                  <m:oMath xmlns:m="http://schemas.openxmlformats.org/officeDocument/2006/math">
                    <m:f>
                      <m:fPr>
                        <m:ctrlPr>
                          <a:rPr lang="zh-CN" altLang="zh-CN" i="1">
                            <a:solidFill>
                              <a:srgbClr val="FF0000"/>
                            </a:solidFill>
                            <a:latin typeface="Cambria Math" panose="02040503050406030204"/>
                          </a:rPr>
                        </m:ctrlPr>
                      </m:fPr>
                      <m:num>
                        <m:r>
                          <a:rPr lang="en-US" altLang="zh-CN" i="1">
                            <a:solidFill>
                              <a:srgbClr val="FF0000"/>
                            </a:solidFill>
                            <a:latin typeface="Cambria Math" panose="02040503050406030204"/>
                          </a:rPr>
                          <m:t>𝐶</m:t>
                        </m:r>
                      </m:num>
                      <m:den>
                        <m:r>
                          <a:rPr lang="en-US" altLang="zh-CN" i="1">
                            <a:solidFill>
                              <a:srgbClr val="FF0000"/>
                            </a:solidFill>
                            <a:latin typeface="Cambria Math" panose="02040503050406030204"/>
                          </a:rPr>
                          <m:t>𝜆</m:t>
                        </m:r>
                      </m:den>
                    </m:f>
                  </m:oMath>
                </a14:m>
                <a:r>
                  <a:rPr lang="en-US" altLang="zh-CN" i="1" dirty="0">
                    <a:solidFill>
                      <a:srgbClr val="FF0000"/>
                    </a:solidFill>
                  </a:rPr>
                  <a:t> </a:t>
                </a:r>
                <a:r>
                  <a:rPr lang="en-US" altLang="zh-CN" dirty="0">
                    <a:solidFill>
                      <a:srgbClr val="FF0000"/>
                    </a:solidFill>
                  </a:rPr>
                  <a:t>,</a:t>
                </a:r>
                <a:r>
                  <a:rPr lang="en-US" altLang="zh-CN" i="1" dirty="0">
                    <a:solidFill>
                      <a:srgbClr val="FF0000"/>
                    </a:solidFill>
                  </a:rPr>
                  <a:t>W=hν</a:t>
                </a:r>
                <a:r>
                  <a:rPr lang="en-US" altLang="zh-CN" baseline="-25000" dirty="0">
                    <a:solidFill>
                      <a:srgbClr val="FF0000"/>
                    </a:solidFill>
                  </a:rPr>
                  <a:t>0</a:t>
                </a:r>
                <a:r>
                  <a:rPr lang="en-US" altLang="zh-CN" dirty="0">
                    <a:solidFill>
                      <a:srgbClr val="FF0000"/>
                    </a:solidFill>
                  </a:rPr>
                  <a:t>,</a:t>
                </a:r>
              </a:p>
              <a:p>
                <a:pPr defTabSz="685800"/>
                <a:r>
                  <a:rPr lang="en-US" altLang="zh-CN" dirty="0">
                    <a:solidFill>
                      <a:srgbClr val="FF0000"/>
                    </a:solidFill>
                  </a:rPr>
                  <a:t>  </a:t>
                </a:r>
                <a:r>
                  <a:rPr lang="zh-CN" altLang="zh-CN" dirty="0">
                    <a:solidFill>
                      <a:srgbClr val="FF0000"/>
                    </a:solidFill>
                  </a:rPr>
                  <a:t>其中</a:t>
                </a:r>
                <a:r>
                  <a:rPr lang="en-US" altLang="zh-CN" dirty="0">
                    <a:solidFill>
                      <a:srgbClr val="FF0000"/>
                    </a:solidFill>
                  </a:rPr>
                  <a:t>,</a:t>
                </a:r>
                <a:r>
                  <a:rPr lang="en-US" altLang="zh-CN" i="1" dirty="0" err="1">
                    <a:solidFill>
                      <a:srgbClr val="FF0000"/>
                    </a:solidFill>
                  </a:rPr>
                  <a:t>E</a:t>
                </a:r>
                <a:r>
                  <a:rPr lang="en-US" altLang="zh-CN" baseline="-25000" dirty="0" err="1">
                    <a:solidFill>
                      <a:srgbClr val="FF0000"/>
                    </a:solidFill>
                  </a:rPr>
                  <a:t>k</a:t>
                </a:r>
                <a:r>
                  <a:rPr lang="en-US" altLang="zh-CN" i="1" dirty="0">
                    <a:solidFill>
                      <a:srgbClr val="FF0000"/>
                    </a:solidFill>
                  </a:rPr>
                  <a:t>=</a:t>
                </a:r>
                <a:r>
                  <a:rPr lang="en-US" altLang="zh-CN" dirty="0">
                    <a:solidFill>
                      <a:srgbClr val="FF0000"/>
                    </a:solidFill>
                  </a:rPr>
                  <a:t>1</a:t>
                </a:r>
                <a:r>
                  <a:rPr lang="en-US" altLang="zh-CN" i="1" dirty="0">
                    <a:solidFill>
                      <a:srgbClr val="FF0000"/>
                    </a:solidFill>
                  </a:rPr>
                  <a:t>.</a:t>
                </a:r>
                <a:r>
                  <a:rPr lang="en-US" altLang="zh-CN" dirty="0">
                    <a:solidFill>
                      <a:srgbClr val="FF0000"/>
                    </a:solidFill>
                  </a:rPr>
                  <a:t>28</a:t>
                </a:r>
                <a:r>
                  <a:rPr lang="zh-CN" altLang="zh-CN" i="1" dirty="0">
                    <a:solidFill>
                      <a:srgbClr val="FF0000"/>
                    </a:solidFill>
                  </a:rPr>
                  <a:t>×</a:t>
                </a:r>
                <a:r>
                  <a:rPr lang="en-US" altLang="zh-CN" dirty="0">
                    <a:solidFill>
                      <a:srgbClr val="FF0000"/>
                    </a:solidFill>
                  </a:rPr>
                  <a:t>10</a:t>
                </a:r>
                <a:r>
                  <a:rPr lang="en-US" altLang="zh-CN" i="1" baseline="30000" dirty="0">
                    <a:solidFill>
                      <a:srgbClr val="FF0000"/>
                    </a:solidFill>
                  </a:rPr>
                  <a:t>-</a:t>
                </a:r>
                <a:r>
                  <a:rPr lang="en-US" altLang="zh-CN" baseline="30000" dirty="0">
                    <a:solidFill>
                      <a:srgbClr val="FF0000"/>
                    </a:solidFill>
                  </a:rPr>
                  <a:t>19</a:t>
                </a:r>
                <a:r>
                  <a:rPr lang="en-US" altLang="zh-CN" dirty="0">
                    <a:solidFill>
                      <a:srgbClr val="FF0000"/>
                    </a:solidFill>
                  </a:rPr>
                  <a:t> </a:t>
                </a:r>
                <a:r>
                  <a:rPr lang="en-US" altLang="zh-CN" dirty="0" err="1">
                    <a:solidFill>
                      <a:srgbClr val="FF0000"/>
                    </a:solidFill>
                  </a:rPr>
                  <a:t>J,</a:t>
                </a:r>
                <a:r>
                  <a:rPr lang="en-US" altLang="zh-CN" i="1" dirty="0" err="1">
                    <a:solidFill>
                      <a:srgbClr val="FF0000"/>
                    </a:solidFill>
                  </a:rPr>
                  <a:t>λ</a:t>
                </a:r>
                <a:r>
                  <a:rPr lang="en-US" altLang="zh-CN" i="1" dirty="0">
                    <a:solidFill>
                      <a:srgbClr val="FF0000"/>
                    </a:solidFill>
                  </a:rPr>
                  <a:t>=</a:t>
                </a:r>
                <a:r>
                  <a:rPr lang="en-US" altLang="zh-CN" dirty="0">
                    <a:solidFill>
                      <a:srgbClr val="FF0000"/>
                    </a:solidFill>
                  </a:rPr>
                  <a:t>300 nm</a:t>
                </a:r>
                <a:r>
                  <a:rPr lang="en-US" altLang="zh-CN" i="1" dirty="0">
                    <a:solidFill>
                      <a:srgbClr val="FF0000"/>
                    </a:solidFill>
                  </a:rPr>
                  <a:t>=</a:t>
                </a:r>
                <a:r>
                  <a:rPr lang="en-US" altLang="zh-CN" dirty="0">
                    <a:solidFill>
                      <a:srgbClr val="FF0000"/>
                    </a:solidFill>
                  </a:rPr>
                  <a:t>3</a:t>
                </a:r>
                <a:r>
                  <a:rPr lang="zh-CN" altLang="zh-CN" i="1" dirty="0">
                    <a:solidFill>
                      <a:srgbClr val="FF0000"/>
                    </a:solidFill>
                  </a:rPr>
                  <a:t>×</a:t>
                </a:r>
                <a:r>
                  <a:rPr lang="en-US" altLang="zh-CN" dirty="0">
                    <a:solidFill>
                      <a:srgbClr val="FF0000"/>
                    </a:solidFill>
                  </a:rPr>
                  <a:t>10</a:t>
                </a:r>
                <a:r>
                  <a:rPr lang="en-US" altLang="zh-CN" i="1" baseline="30000" dirty="0">
                    <a:solidFill>
                      <a:srgbClr val="FF0000"/>
                    </a:solidFill>
                  </a:rPr>
                  <a:t>-</a:t>
                </a:r>
                <a:r>
                  <a:rPr lang="en-US" altLang="zh-CN" baseline="30000" dirty="0">
                    <a:solidFill>
                      <a:srgbClr val="FF0000"/>
                    </a:solidFill>
                  </a:rPr>
                  <a:t>7</a:t>
                </a:r>
                <a:r>
                  <a:rPr lang="en-US" altLang="zh-CN" dirty="0">
                    <a:solidFill>
                      <a:srgbClr val="FF0000"/>
                    </a:solidFill>
                  </a:rPr>
                  <a:t> m</a:t>
                </a:r>
                <a:r>
                  <a:rPr lang="en-US" altLang="zh-CN" dirty="0">
                    <a:solidFill>
                      <a:srgbClr val="FF0000"/>
                    </a:solidFill>
                  </a:rPr>
                  <a:t>,</a:t>
                </a:r>
              </a:p>
              <a:p>
                <a:pPr defTabSz="685800"/>
                <a:r>
                  <a:rPr lang="en-US" altLang="zh-CN" dirty="0">
                    <a:solidFill>
                      <a:srgbClr val="FF0000"/>
                    </a:solidFill>
                  </a:rPr>
                  <a:t> </a:t>
                </a:r>
                <a:r>
                  <a:rPr lang="en-US" altLang="zh-CN" dirty="0">
                    <a:solidFill>
                      <a:srgbClr val="FF0000"/>
                    </a:solidFill>
                  </a:rPr>
                  <a:t> </a:t>
                </a:r>
                <a:r>
                  <a:rPr lang="zh-CN" altLang="zh-CN" dirty="0">
                    <a:solidFill>
                      <a:srgbClr val="FF0000"/>
                    </a:solidFill>
                  </a:rPr>
                  <a:t>得</a:t>
                </a:r>
                <a:r>
                  <a:rPr lang="en-US" altLang="zh-CN" i="1" dirty="0">
                    <a:solidFill>
                      <a:srgbClr val="FF0000"/>
                    </a:solidFill>
                  </a:rPr>
                  <a:t>ν</a:t>
                </a:r>
                <a:r>
                  <a:rPr lang="en-US" altLang="zh-CN" baseline="-25000" dirty="0">
                    <a:solidFill>
                      <a:srgbClr val="FF0000"/>
                    </a:solidFill>
                  </a:rPr>
                  <a:t>0</a:t>
                </a:r>
                <a:r>
                  <a:rPr lang="en-US" altLang="zh-CN" dirty="0">
                    <a:solidFill>
                      <a:srgbClr val="FF0000"/>
                    </a:solidFill>
                  </a:rPr>
                  <a:t>≈8</a:t>
                </a:r>
                <a:r>
                  <a:rPr lang="zh-CN" altLang="zh-CN" i="1" dirty="0">
                    <a:solidFill>
                      <a:srgbClr val="FF0000"/>
                    </a:solidFill>
                  </a:rPr>
                  <a:t>×</a:t>
                </a:r>
                <a:r>
                  <a:rPr lang="en-US" altLang="zh-CN" dirty="0">
                    <a:solidFill>
                      <a:srgbClr val="FF0000"/>
                    </a:solidFill>
                  </a:rPr>
                  <a:t>10</a:t>
                </a:r>
                <a:r>
                  <a:rPr lang="en-US" altLang="zh-CN" baseline="30000" dirty="0">
                    <a:solidFill>
                      <a:srgbClr val="FF0000"/>
                    </a:solidFill>
                  </a:rPr>
                  <a:t>14</a:t>
                </a:r>
                <a:r>
                  <a:rPr lang="en-US" altLang="zh-CN" dirty="0">
                    <a:solidFill>
                      <a:srgbClr val="FF0000"/>
                    </a:solidFill>
                  </a:rPr>
                  <a:t> Hz,</a:t>
                </a:r>
                <a:r>
                  <a:rPr lang="zh-CN" altLang="zh-CN" dirty="0">
                    <a:solidFill>
                      <a:srgbClr val="FF0000"/>
                    </a:solidFill>
                  </a:rPr>
                  <a:t>选项</a:t>
                </a:r>
                <a:r>
                  <a:rPr lang="en-US" altLang="zh-CN" dirty="0">
                    <a:solidFill>
                      <a:srgbClr val="FF0000"/>
                    </a:solidFill>
                  </a:rPr>
                  <a:t>B</a:t>
                </a:r>
                <a:r>
                  <a:rPr lang="zh-CN" altLang="zh-CN" dirty="0">
                    <a:solidFill>
                      <a:srgbClr val="FF0000"/>
                    </a:solidFill>
                  </a:rPr>
                  <a:t>正确。</a:t>
                </a:r>
              </a:p>
            </p:txBody>
          </p:sp>
        </mc:Choice>
        <mc:Fallback xmlns="">
          <p:sp>
            <p:nvSpPr>
              <p:cNvPr id="5" name="矩形 4"/>
              <p:cNvSpPr>
                <a:spLocks noRot="1" noChangeAspect="1" noMove="1" noResize="1" noEditPoints="1" noAdjustHandles="1" noChangeArrowheads="1" noChangeShapeType="1" noTextEdit="1"/>
              </p:cNvSpPr>
              <p:nvPr/>
            </p:nvSpPr>
            <p:spPr>
              <a:xfrm>
                <a:off x="120072" y="2841331"/>
                <a:ext cx="8626764" cy="1046440"/>
              </a:xfrm>
              <a:prstGeom prst="rect">
                <a:avLst/>
              </a:prstGeom>
              <a:blipFill rotWithShape="1">
                <a:blip r:embed="rId3"/>
                <a:stretch>
                  <a:fillRect l="-1" t="-33" r="4" b="29"/>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46843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fuxueping\Desktop\mmexport1625301744256.png"/>
          <p:cNvPicPr>
            <a:picLocks noChangeAspect="1" noChangeArrowheads="1"/>
          </p:cNvPicPr>
          <p:nvPr/>
        </p:nvPicPr>
        <p:blipFill rotWithShape="1">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t="65422" b="11642"/>
          <a:stretch>
            <a:fillRect/>
          </a:stretch>
        </p:blipFill>
        <p:spPr bwMode="auto">
          <a:xfrm>
            <a:off x="3807913" y="4829106"/>
            <a:ext cx="1690118" cy="244794"/>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20072" y="85460"/>
            <a:ext cx="8626764" cy="2246769"/>
          </a:xfrm>
          <a:prstGeom prst="rect">
            <a:avLst/>
          </a:prstGeom>
        </p:spPr>
        <p:txBody>
          <a:bodyPr wrap="square">
            <a:spAutoFit/>
          </a:bodyPr>
          <a:lstStyle/>
          <a:p>
            <a:pPr defTabSz="685800"/>
            <a:r>
              <a:rPr lang="en-US" altLang="zh-CN" sz="2000" b="1" dirty="0">
                <a:solidFill>
                  <a:prstClr val="white"/>
                </a:solidFill>
              </a:rPr>
              <a:t>2 (2016·</a:t>
            </a:r>
            <a:r>
              <a:rPr lang="zh-CN" altLang="zh-CN" sz="2000" b="1" dirty="0">
                <a:solidFill>
                  <a:prstClr val="white"/>
                </a:solidFill>
              </a:rPr>
              <a:t>全国卷</a:t>
            </a:r>
            <a:r>
              <a:rPr lang="en-US" altLang="zh-CN" sz="2000" b="1" dirty="0">
                <a:solidFill>
                  <a:prstClr val="white"/>
                </a:solidFill>
              </a:rPr>
              <a:t>)</a:t>
            </a:r>
            <a:r>
              <a:rPr lang="zh-CN" altLang="zh-CN" sz="2000" dirty="0">
                <a:solidFill>
                  <a:prstClr val="white"/>
                </a:solidFill>
              </a:rPr>
              <a:t>现用某一光电管进行光电效应实验</a:t>
            </a:r>
            <a:r>
              <a:rPr lang="en-US" altLang="zh-CN" sz="2000" dirty="0">
                <a:solidFill>
                  <a:prstClr val="white"/>
                </a:solidFill>
              </a:rPr>
              <a:t>,</a:t>
            </a:r>
            <a:r>
              <a:rPr lang="zh-CN" altLang="zh-CN" sz="2000" dirty="0">
                <a:solidFill>
                  <a:prstClr val="white"/>
                </a:solidFill>
              </a:rPr>
              <a:t>当用某一频率的光入射时</a:t>
            </a:r>
            <a:r>
              <a:rPr lang="en-US" altLang="zh-CN" sz="2000" dirty="0">
                <a:solidFill>
                  <a:prstClr val="white"/>
                </a:solidFill>
              </a:rPr>
              <a:t>,</a:t>
            </a:r>
            <a:r>
              <a:rPr lang="zh-CN" altLang="zh-CN" sz="2000" dirty="0">
                <a:solidFill>
                  <a:prstClr val="white"/>
                </a:solidFill>
              </a:rPr>
              <a:t>有光电流产生。下列说法正确的是</a:t>
            </a:r>
            <a:r>
              <a:rPr lang="en-US" altLang="zh-CN" sz="2000" dirty="0">
                <a:solidFill>
                  <a:prstClr val="white"/>
                </a:solidFill>
              </a:rPr>
              <a:t>(</a:t>
            </a:r>
            <a:r>
              <a:rPr lang="zh-CN" altLang="zh-CN" sz="2000" i="1" dirty="0">
                <a:solidFill>
                  <a:prstClr val="white"/>
                </a:solidFill>
              </a:rPr>
              <a:t>　　</a:t>
            </a:r>
            <a:r>
              <a:rPr lang="en-US" altLang="zh-CN" sz="2000" dirty="0">
                <a:solidFill>
                  <a:prstClr val="white"/>
                </a:solidFill>
              </a:rPr>
              <a:t>)</a:t>
            </a:r>
            <a:endParaRPr lang="zh-CN" altLang="zh-CN" sz="2000" dirty="0">
              <a:solidFill>
                <a:prstClr val="white"/>
              </a:solidFill>
            </a:endParaRPr>
          </a:p>
          <a:p>
            <a:pPr defTabSz="685800"/>
            <a:r>
              <a:rPr lang="en-US" altLang="zh-CN" sz="2000" dirty="0">
                <a:solidFill>
                  <a:prstClr val="white"/>
                </a:solidFill>
              </a:rPr>
              <a:t>A.</a:t>
            </a:r>
            <a:r>
              <a:rPr lang="zh-CN" altLang="zh-CN" sz="2000" dirty="0">
                <a:solidFill>
                  <a:prstClr val="white"/>
                </a:solidFill>
              </a:rPr>
              <a:t>保持入射光的频率不变</a:t>
            </a:r>
            <a:r>
              <a:rPr lang="en-US" altLang="zh-CN" sz="2000" dirty="0">
                <a:solidFill>
                  <a:prstClr val="white"/>
                </a:solidFill>
              </a:rPr>
              <a:t>,</a:t>
            </a:r>
            <a:r>
              <a:rPr lang="zh-CN" altLang="zh-CN" sz="2000" dirty="0">
                <a:solidFill>
                  <a:prstClr val="white"/>
                </a:solidFill>
              </a:rPr>
              <a:t>入射光的光强变大</a:t>
            </a:r>
            <a:r>
              <a:rPr lang="en-US" altLang="zh-CN" sz="2000" dirty="0">
                <a:solidFill>
                  <a:prstClr val="white"/>
                </a:solidFill>
              </a:rPr>
              <a:t>,</a:t>
            </a:r>
            <a:r>
              <a:rPr lang="zh-CN" altLang="zh-CN" sz="2000" dirty="0">
                <a:solidFill>
                  <a:prstClr val="white"/>
                </a:solidFill>
              </a:rPr>
              <a:t>饱和光电流变大</a:t>
            </a:r>
          </a:p>
          <a:p>
            <a:pPr defTabSz="685800"/>
            <a:r>
              <a:rPr lang="en-US" altLang="zh-CN" sz="2000" dirty="0">
                <a:solidFill>
                  <a:prstClr val="white"/>
                </a:solidFill>
              </a:rPr>
              <a:t>B.</a:t>
            </a:r>
            <a:r>
              <a:rPr lang="zh-CN" altLang="zh-CN" sz="2000" dirty="0">
                <a:solidFill>
                  <a:prstClr val="white"/>
                </a:solidFill>
              </a:rPr>
              <a:t>入射光的频率变高</a:t>
            </a:r>
            <a:r>
              <a:rPr lang="en-US" altLang="zh-CN" sz="2000" dirty="0">
                <a:solidFill>
                  <a:prstClr val="white"/>
                </a:solidFill>
              </a:rPr>
              <a:t>,</a:t>
            </a:r>
            <a:r>
              <a:rPr lang="zh-CN" altLang="zh-CN" sz="2000" dirty="0">
                <a:solidFill>
                  <a:prstClr val="white"/>
                </a:solidFill>
              </a:rPr>
              <a:t>饱和光电流变大</a:t>
            </a:r>
          </a:p>
          <a:p>
            <a:pPr defTabSz="685800"/>
            <a:r>
              <a:rPr lang="en-US" altLang="zh-CN" sz="2000" dirty="0">
                <a:solidFill>
                  <a:prstClr val="white"/>
                </a:solidFill>
              </a:rPr>
              <a:t>C.</a:t>
            </a:r>
            <a:r>
              <a:rPr lang="zh-CN" altLang="zh-CN" sz="2000" dirty="0">
                <a:solidFill>
                  <a:prstClr val="white"/>
                </a:solidFill>
              </a:rPr>
              <a:t>入射光的频率变高</a:t>
            </a:r>
            <a:r>
              <a:rPr lang="en-US" altLang="zh-CN" sz="2000" dirty="0">
                <a:solidFill>
                  <a:prstClr val="white"/>
                </a:solidFill>
              </a:rPr>
              <a:t>,</a:t>
            </a:r>
            <a:r>
              <a:rPr lang="zh-CN" altLang="zh-CN" sz="2000" dirty="0">
                <a:solidFill>
                  <a:prstClr val="white"/>
                </a:solidFill>
              </a:rPr>
              <a:t>光电子的最大初动能变大</a:t>
            </a:r>
          </a:p>
          <a:p>
            <a:pPr defTabSz="685800"/>
            <a:r>
              <a:rPr lang="en-US" altLang="zh-CN" sz="2000" dirty="0">
                <a:solidFill>
                  <a:prstClr val="white"/>
                </a:solidFill>
              </a:rPr>
              <a:t>D.</a:t>
            </a:r>
            <a:r>
              <a:rPr lang="zh-CN" altLang="zh-CN" sz="2000" dirty="0">
                <a:solidFill>
                  <a:prstClr val="white"/>
                </a:solidFill>
              </a:rPr>
              <a:t>保持入射光的光强不变</a:t>
            </a:r>
            <a:r>
              <a:rPr lang="en-US" altLang="zh-CN" sz="2000" dirty="0">
                <a:solidFill>
                  <a:prstClr val="white"/>
                </a:solidFill>
              </a:rPr>
              <a:t>,</a:t>
            </a:r>
            <a:r>
              <a:rPr lang="zh-CN" altLang="zh-CN" sz="2000" dirty="0">
                <a:solidFill>
                  <a:prstClr val="white"/>
                </a:solidFill>
              </a:rPr>
              <a:t>不断减小入射光的频率</a:t>
            </a:r>
            <a:r>
              <a:rPr lang="en-US" altLang="zh-CN" sz="2000" dirty="0">
                <a:solidFill>
                  <a:prstClr val="white"/>
                </a:solidFill>
              </a:rPr>
              <a:t>,</a:t>
            </a:r>
            <a:r>
              <a:rPr lang="zh-CN" altLang="zh-CN" sz="2000" dirty="0">
                <a:solidFill>
                  <a:prstClr val="white"/>
                </a:solidFill>
              </a:rPr>
              <a:t>始终有光电流产生</a:t>
            </a:r>
          </a:p>
          <a:p>
            <a:pPr defTabSz="685800"/>
            <a:r>
              <a:rPr lang="en-US" altLang="zh-CN" sz="2000" dirty="0">
                <a:solidFill>
                  <a:prstClr val="white"/>
                </a:solidFill>
              </a:rPr>
              <a:t>E.</a:t>
            </a:r>
            <a:r>
              <a:rPr lang="zh-CN" altLang="zh-CN" sz="2000" dirty="0">
                <a:solidFill>
                  <a:prstClr val="white"/>
                </a:solidFill>
              </a:rPr>
              <a:t>遏止电压的大小与入射光的频率有关</a:t>
            </a:r>
            <a:r>
              <a:rPr lang="en-US" altLang="zh-CN" sz="2000" dirty="0">
                <a:solidFill>
                  <a:prstClr val="white"/>
                </a:solidFill>
              </a:rPr>
              <a:t>,</a:t>
            </a:r>
            <a:r>
              <a:rPr lang="zh-CN" altLang="zh-CN" sz="2000" dirty="0">
                <a:solidFill>
                  <a:prstClr val="white"/>
                </a:solidFill>
              </a:rPr>
              <a:t>与入射光的光强无关</a:t>
            </a:r>
          </a:p>
        </p:txBody>
      </p:sp>
      <mc:AlternateContent xmlns:mc="http://schemas.openxmlformats.org/markup-compatibility/2006" xmlns:a14="http://schemas.microsoft.com/office/drawing/2010/main">
        <mc:Choice Requires="a14">
          <p:sp>
            <p:nvSpPr>
              <p:cNvPr id="5" name="矩形 4"/>
              <p:cNvSpPr/>
              <p:nvPr/>
            </p:nvSpPr>
            <p:spPr>
              <a:xfrm>
                <a:off x="120072" y="2733096"/>
                <a:ext cx="8626764" cy="1156983"/>
              </a:xfrm>
              <a:prstGeom prst="rect">
                <a:avLst/>
              </a:prstGeom>
            </p:spPr>
            <p:txBody>
              <a:bodyPr wrap="square">
                <a:spAutoFit/>
              </a:bodyPr>
              <a:lstStyle/>
              <a:p>
                <a:pPr defTabSz="685800"/>
                <a:r>
                  <a:rPr lang="zh-CN" altLang="zh-CN" sz="2000" dirty="0">
                    <a:solidFill>
                      <a:srgbClr val="FF0000"/>
                    </a:solidFill>
                  </a:rPr>
                  <a:t>【解析】根据光电效应的实验规律可知</a:t>
                </a:r>
                <a:r>
                  <a:rPr lang="en-US" altLang="zh-CN" sz="2000" dirty="0">
                    <a:solidFill>
                      <a:srgbClr val="FF0000"/>
                    </a:solidFill>
                  </a:rPr>
                  <a:t>,</a:t>
                </a:r>
                <a:r>
                  <a:rPr lang="zh-CN" altLang="zh-CN" sz="2000" dirty="0">
                    <a:solidFill>
                      <a:srgbClr val="FF0000"/>
                    </a:solidFill>
                  </a:rPr>
                  <a:t>选项</a:t>
                </a:r>
                <a:r>
                  <a:rPr lang="en-US" altLang="zh-CN" sz="2000" dirty="0">
                    <a:solidFill>
                      <a:srgbClr val="FF0000"/>
                    </a:solidFill>
                  </a:rPr>
                  <a:t>A</a:t>
                </a:r>
                <a:r>
                  <a:rPr lang="zh-CN" altLang="zh-CN" sz="2000" dirty="0">
                    <a:solidFill>
                      <a:srgbClr val="FF0000"/>
                    </a:solidFill>
                  </a:rPr>
                  <a:t>、</a:t>
                </a:r>
                <a:r>
                  <a:rPr lang="en-US" altLang="zh-CN" sz="2000" dirty="0">
                    <a:solidFill>
                      <a:srgbClr val="FF0000"/>
                    </a:solidFill>
                  </a:rPr>
                  <a:t>C</a:t>
                </a:r>
                <a:r>
                  <a:rPr lang="zh-CN" altLang="zh-CN" sz="2000" dirty="0">
                    <a:solidFill>
                      <a:srgbClr val="FF0000"/>
                    </a:solidFill>
                  </a:rPr>
                  <a:t>正确</a:t>
                </a:r>
                <a:r>
                  <a:rPr lang="en-US" altLang="zh-CN" sz="2000" dirty="0">
                    <a:solidFill>
                      <a:srgbClr val="FF0000"/>
                    </a:solidFill>
                  </a:rPr>
                  <a:t>,</a:t>
                </a:r>
                <a:r>
                  <a:rPr lang="zh-CN" altLang="zh-CN" sz="2000" dirty="0">
                    <a:solidFill>
                      <a:srgbClr val="FF0000"/>
                    </a:solidFill>
                  </a:rPr>
                  <a:t>选项</a:t>
                </a:r>
                <a:r>
                  <a:rPr lang="en-US" altLang="zh-CN" sz="2000" dirty="0">
                    <a:solidFill>
                      <a:srgbClr val="FF0000"/>
                    </a:solidFill>
                  </a:rPr>
                  <a:t>B</a:t>
                </a:r>
                <a:r>
                  <a:rPr lang="zh-CN" altLang="zh-CN" sz="2000" dirty="0">
                    <a:solidFill>
                      <a:srgbClr val="FF0000"/>
                    </a:solidFill>
                  </a:rPr>
                  <a:t>、</a:t>
                </a:r>
                <a:r>
                  <a:rPr lang="en-US" altLang="zh-CN" sz="2000" dirty="0">
                    <a:solidFill>
                      <a:srgbClr val="FF0000"/>
                    </a:solidFill>
                  </a:rPr>
                  <a:t>D</a:t>
                </a:r>
                <a:r>
                  <a:rPr lang="zh-CN" altLang="zh-CN" sz="2000" dirty="0">
                    <a:solidFill>
                      <a:srgbClr val="FF0000"/>
                    </a:solidFill>
                  </a:rPr>
                  <a:t>错误</a:t>
                </a:r>
                <a:r>
                  <a:rPr lang="en-US" altLang="zh-CN" sz="2000" dirty="0">
                    <a:solidFill>
                      <a:srgbClr val="FF0000"/>
                    </a:solidFill>
                  </a:rPr>
                  <a:t>;</a:t>
                </a:r>
                <a:r>
                  <a:rPr lang="zh-CN" altLang="zh-CN" sz="2000" dirty="0">
                    <a:solidFill>
                      <a:srgbClr val="FF0000"/>
                    </a:solidFill>
                  </a:rPr>
                  <a:t>根据</a:t>
                </a:r>
                <a:r>
                  <a:rPr lang="en-US" altLang="zh-CN" sz="2000" i="1" dirty="0" err="1">
                    <a:solidFill>
                      <a:srgbClr val="FF0000"/>
                    </a:solidFill>
                  </a:rPr>
                  <a:t>U</a:t>
                </a:r>
                <a:r>
                  <a:rPr lang="en-US" altLang="zh-CN" sz="2000" baseline="-25000" dirty="0" err="1">
                    <a:solidFill>
                      <a:srgbClr val="FF0000"/>
                    </a:solidFill>
                  </a:rPr>
                  <a:t>c</a:t>
                </a:r>
                <a:r>
                  <a:rPr lang="en-US" altLang="zh-CN" sz="2000" i="1" dirty="0">
                    <a:solidFill>
                      <a:srgbClr val="FF0000"/>
                    </a:solidFill>
                  </a:rPr>
                  <a:t>=</a:t>
                </a:r>
                <a14:m>
                  <m:oMath xmlns:m="http://schemas.openxmlformats.org/officeDocument/2006/math">
                    <m:f>
                      <m:fPr>
                        <m:ctrlPr>
                          <a:rPr lang="zh-CN" altLang="zh-CN" sz="2000" i="1">
                            <a:solidFill>
                              <a:srgbClr val="FF0000"/>
                            </a:solidFill>
                            <a:latin typeface="Cambria Math" panose="02040503050406030204"/>
                          </a:rPr>
                        </m:ctrlPr>
                      </m:fPr>
                      <m:num>
                        <m:r>
                          <a:rPr lang="en-US" altLang="zh-CN" sz="2000" i="1">
                            <a:solidFill>
                              <a:srgbClr val="FF0000"/>
                            </a:solidFill>
                            <a:latin typeface="Cambria Math" panose="02040503050406030204"/>
                          </a:rPr>
                          <m:t>h𝑣</m:t>
                        </m:r>
                      </m:num>
                      <m:den>
                        <m:r>
                          <a:rPr lang="en-US" altLang="zh-CN" sz="2000" i="1">
                            <a:solidFill>
                              <a:srgbClr val="FF0000"/>
                            </a:solidFill>
                            <a:latin typeface="Cambria Math" panose="02040503050406030204"/>
                          </a:rPr>
                          <m:t>𝑒</m:t>
                        </m:r>
                      </m:den>
                    </m:f>
                  </m:oMath>
                </a14:m>
                <a:r>
                  <a:rPr lang="en-US" altLang="zh-CN" sz="2000" i="1" dirty="0">
                    <a:solidFill>
                      <a:srgbClr val="FF0000"/>
                    </a:solidFill>
                  </a:rPr>
                  <a:t> ,</a:t>
                </a:r>
                <a:r>
                  <a:rPr lang="zh-CN" altLang="zh-CN" sz="2000" dirty="0">
                    <a:solidFill>
                      <a:srgbClr val="FF0000"/>
                    </a:solidFill>
                  </a:rPr>
                  <a:t>可知</a:t>
                </a:r>
                <a:r>
                  <a:rPr lang="en-US" altLang="zh-CN" sz="2000" dirty="0">
                    <a:solidFill>
                      <a:srgbClr val="FF0000"/>
                    </a:solidFill>
                  </a:rPr>
                  <a:t>,</a:t>
                </a:r>
                <a:r>
                  <a:rPr lang="zh-CN" altLang="zh-CN" sz="2000" dirty="0">
                    <a:solidFill>
                      <a:srgbClr val="FF0000"/>
                    </a:solidFill>
                  </a:rPr>
                  <a:t>遏止电压的大小与入射光的频率有关</a:t>
                </a:r>
                <a:r>
                  <a:rPr lang="en-US" altLang="zh-CN" sz="2000" dirty="0">
                    <a:solidFill>
                      <a:srgbClr val="FF0000"/>
                    </a:solidFill>
                  </a:rPr>
                  <a:t>,</a:t>
                </a:r>
                <a:r>
                  <a:rPr lang="zh-CN" altLang="zh-CN" sz="2000" dirty="0">
                    <a:solidFill>
                      <a:srgbClr val="FF0000"/>
                    </a:solidFill>
                  </a:rPr>
                  <a:t>与入射光的强度无关</a:t>
                </a:r>
                <a:r>
                  <a:rPr lang="en-US" altLang="zh-CN" sz="2000" dirty="0">
                    <a:solidFill>
                      <a:srgbClr val="FF0000"/>
                    </a:solidFill>
                  </a:rPr>
                  <a:t>,</a:t>
                </a:r>
                <a:r>
                  <a:rPr lang="zh-CN" altLang="zh-CN" sz="2000" dirty="0">
                    <a:solidFill>
                      <a:srgbClr val="FF0000"/>
                    </a:solidFill>
                  </a:rPr>
                  <a:t>选项</a:t>
                </a:r>
                <a:r>
                  <a:rPr lang="en-US" altLang="zh-CN" sz="2000" dirty="0">
                    <a:solidFill>
                      <a:srgbClr val="FF0000"/>
                    </a:solidFill>
                  </a:rPr>
                  <a:t>E</a:t>
                </a:r>
                <a:r>
                  <a:rPr lang="zh-CN" altLang="zh-CN" sz="2000" dirty="0">
                    <a:solidFill>
                      <a:srgbClr val="FF0000"/>
                    </a:solidFill>
                  </a:rPr>
                  <a:t>正确。</a:t>
                </a:r>
              </a:p>
            </p:txBody>
          </p:sp>
        </mc:Choice>
        <mc:Fallback xmlns="">
          <p:sp>
            <p:nvSpPr>
              <p:cNvPr id="5" name="矩形 4"/>
              <p:cNvSpPr>
                <a:spLocks noRot="1" noChangeAspect="1" noMove="1" noResize="1" noEditPoints="1" noAdjustHandles="1" noChangeArrowheads="1" noChangeShapeType="1" noTextEdit="1"/>
              </p:cNvSpPr>
              <p:nvPr/>
            </p:nvSpPr>
            <p:spPr>
              <a:xfrm>
                <a:off x="120072" y="2733096"/>
                <a:ext cx="8626764" cy="1156983"/>
              </a:xfrm>
              <a:prstGeom prst="rect">
                <a:avLst/>
              </a:prstGeom>
              <a:blipFill rotWithShape="1">
                <a:blip r:embed="rId3"/>
                <a:stretch>
                  <a:fillRect l="-1" t="-5" r="4" b="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96706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6">
      <a:majorFont>
        <a:latin typeface="Arial"/>
        <a:ea typeface="微软雅黑 Light"/>
        <a:cs typeface=""/>
      </a:majorFont>
      <a:minorFont>
        <a:latin typeface="Arial"/>
        <a:ea typeface="微软雅黑 Light"/>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441</Words>
  <Application>Microsoft Office PowerPoint</Application>
  <PresentationFormat>全屏显示(16:9)</PresentationFormat>
  <Paragraphs>24</Paragraphs>
  <Slides>4</Slides>
  <Notes>1</Notes>
  <HiddenSlides>0</HiddenSlides>
  <MMClips>0</MMClips>
  <ScaleCrop>false</ScaleCrop>
  <HeadingPairs>
    <vt:vector size="4" baseType="variant">
      <vt:variant>
        <vt:lpstr>主题</vt:lpstr>
      </vt:variant>
      <vt:variant>
        <vt:i4>1</vt:i4>
      </vt:variant>
      <vt:variant>
        <vt:lpstr>幻灯片标题</vt:lpstr>
      </vt:variant>
      <vt:variant>
        <vt:i4>4</vt:i4>
      </vt:variant>
    </vt:vector>
  </HeadingPairs>
  <TitlesOfParts>
    <vt:vector size="5" baseType="lpstr">
      <vt:lpstr>Office 主题</vt:lpstr>
      <vt:lpstr>光电效应瞬时发，光的频率有要求</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光电效应瞬时发，光的频率有要求</dc:title>
  <dc:creator>China</dc:creator>
  <cp:lastModifiedBy>China</cp:lastModifiedBy>
  <cp:revision>1</cp:revision>
  <dcterms:created xsi:type="dcterms:W3CDTF">2023-07-07T11:03:06Z</dcterms:created>
  <dcterms:modified xsi:type="dcterms:W3CDTF">2023-07-07T11:03:35Z</dcterms:modified>
</cp:coreProperties>
</file>